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2" r:id="rId2"/>
    <p:sldId id="303" r:id="rId3"/>
    <p:sldId id="323" r:id="rId4"/>
    <p:sldId id="304" r:id="rId5"/>
    <p:sldId id="305" r:id="rId6"/>
    <p:sldId id="307" r:id="rId7"/>
    <p:sldId id="306" r:id="rId8"/>
    <p:sldId id="309" r:id="rId9"/>
    <p:sldId id="308" r:id="rId10"/>
    <p:sldId id="339" r:id="rId11"/>
    <p:sldId id="311" r:id="rId12"/>
    <p:sldId id="312" r:id="rId13"/>
    <p:sldId id="313" r:id="rId14"/>
    <p:sldId id="314" r:id="rId15"/>
    <p:sldId id="315" r:id="rId16"/>
    <p:sldId id="316" r:id="rId17"/>
    <p:sldId id="340" r:id="rId18"/>
    <p:sldId id="317" r:id="rId19"/>
    <p:sldId id="328" r:id="rId20"/>
    <p:sldId id="329" r:id="rId21"/>
    <p:sldId id="330" r:id="rId22"/>
    <p:sldId id="326" r:id="rId23"/>
    <p:sldId id="327" r:id="rId24"/>
    <p:sldId id="331" r:id="rId25"/>
    <p:sldId id="318" r:id="rId26"/>
    <p:sldId id="319" r:id="rId27"/>
    <p:sldId id="341" r:id="rId28"/>
    <p:sldId id="321" r:id="rId29"/>
    <p:sldId id="322" r:id="rId30"/>
    <p:sldId id="332" r:id="rId31"/>
    <p:sldId id="333" r:id="rId32"/>
    <p:sldId id="334" r:id="rId33"/>
    <p:sldId id="335" r:id="rId34"/>
    <p:sldId id="336" r:id="rId35"/>
    <p:sldId id="337" r:id="rId36"/>
    <p:sldId id="338" r:id="rId37"/>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00"/>
    <a:srgbClr val="ED3623"/>
    <a:srgbClr val="BD45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60" autoAdjust="0"/>
  </p:normalViewPr>
  <p:slideViewPr>
    <p:cSldViewPr>
      <p:cViewPr>
        <p:scale>
          <a:sx n="90" d="100"/>
          <a:sy n="90" d="100"/>
        </p:scale>
        <p:origin x="-816" y="-102"/>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42DDF5-A712-4BAA-A6A2-EDAC71493C2A}"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650047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DDF5-A712-4BAA-A6A2-EDAC71493C2A}"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62612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DDF5-A712-4BAA-A6A2-EDAC71493C2A}"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1977546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42DDF5-A712-4BAA-A6A2-EDAC71493C2A}"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386261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2DDF5-A712-4BAA-A6A2-EDAC71493C2A}"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4269387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42DDF5-A712-4BAA-A6A2-EDAC71493C2A}"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417498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42DDF5-A712-4BAA-A6A2-EDAC71493C2A}"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3121418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42DDF5-A712-4BAA-A6A2-EDAC71493C2A}"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1049741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DDF5-A712-4BAA-A6A2-EDAC71493C2A}"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1158176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DDF5-A712-4BAA-A6A2-EDAC71493C2A}"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4249765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DDF5-A712-4BAA-A6A2-EDAC71493C2A}"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9E327-4DE0-4155-9930-2F3D29F220D9}" type="slidenum">
              <a:rPr lang="en-US" smtClean="0"/>
              <a:pPr/>
              <a:t>‹#›</a:t>
            </a:fld>
            <a:endParaRPr lang="en-US"/>
          </a:p>
        </p:txBody>
      </p:sp>
    </p:spTree>
    <p:extLst>
      <p:ext uri="{BB962C8B-B14F-4D97-AF65-F5344CB8AC3E}">
        <p14:creationId xmlns:p14="http://schemas.microsoft.com/office/powerpoint/2010/main" val="1850000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8642DDF5-A712-4BAA-A6A2-EDAC71493C2A}"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139E327-4DE0-4155-9930-2F3D29F220D9}" type="slidenum">
              <a:rPr lang="en-US" smtClean="0"/>
              <a:pPr/>
              <a:t>‹#›</a:t>
            </a:fld>
            <a:endParaRPr lang="en-US"/>
          </a:p>
        </p:txBody>
      </p:sp>
    </p:spTree>
    <p:extLst>
      <p:ext uri="{BB962C8B-B14F-4D97-AF65-F5344CB8AC3E}">
        <p14:creationId xmlns:p14="http://schemas.microsoft.com/office/powerpoint/2010/main" val="130733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supply-side-economics/" TargetMode="External"/><Relationship Id="rId3" Type="http://schemas.openxmlformats.org/officeDocument/2006/relationships/hyperlink" Target="http://welkerswikinomics.com/blog/category/monetary-policy/" TargetMode="External"/><Relationship Id="rId7" Type="http://schemas.openxmlformats.org/officeDocument/2006/relationships/hyperlink" Target="http://welkerswikinomics.com/blog/category/recession/" TargetMode="External"/><Relationship Id="rId12" Type="http://schemas.openxmlformats.org/officeDocument/2006/relationships/hyperlink" Target="http://www.econclassroom.com/?page_id=3196"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interest-rates/" TargetMode="External"/><Relationship Id="rId11" Type="http://schemas.openxmlformats.org/officeDocument/2006/relationships/hyperlink" Target="http://www.econclassroom.com/?page_id=2889" TargetMode="External"/><Relationship Id="rId5" Type="http://schemas.openxmlformats.org/officeDocument/2006/relationships/hyperlink" Target="http://welkerswikinomics.com/blog/category/2-macroeconomics/2-5-monetary-and-supply-side-policies/banks/" TargetMode="External"/><Relationship Id="rId10" Type="http://schemas.openxmlformats.org/officeDocument/2006/relationships/hyperlink" Target="http://www.econclassroom.com/?cat=19" TargetMode="External"/><Relationship Id="rId4" Type="http://schemas.openxmlformats.org/officeDocument/2006/relationships/hyperlink" Target="http://welkerswikinomics.com/blog/category/money-market/" TargetMode="External"/><Relationship Id="rId9" Type="http://schemas.openxmlformats.org/officeDocument/2006/relationships/hyperlink" Target="http://welkerswikinomics.com/blog/category/financial-market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BoDjLCKov9I?version=3&amp;hl=en_US&amp;rel=0" TargetMode="External"/><Relationship Id="rId5" Type="http://schemas.openxmlformats.org/officeDocument/2006/relationships/image" Target="../media/image5.png"/><Relationship Id="rId4" Type="http://schemas.openxmlformats.org/officeDocument/2006/relationships/hyperlink" Target="http://www.econclassroom.com/?p=2949"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Ov2Sd-QRi_g?version=3&amp;hl=en_US&amp;rel=0" TargetMode="External"/><Relationship Id="rId5" Type="http://schemas.openxmlformats.org/officeDocument/2006/relationships/image" Target="../media/image5.png"/><Relationship Id="rId4" Type="http://schemas.openxmlformats.org/officeDocument/2006/relationships/hyperlink" Target="http://www.econclassroom.com/?p=2959"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rcPEkmstDek?version=3&amp;hl=en_US&amp;rel=0" TargetMode="External"/><Relationship Id="rId5" Type="http://schemas.openxmlformats.org/officeDocument/2006/relationships/image" Target="../media/image5.png"/><Relationship Id="rId4" Type="http://schemas.openxmlformats.org/officeDocument/2006/relationships/hyperlink" Target="http://www.econclassroom.com/?p=2954"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7" name="TextBox 16"/>
          <p:cNvSpPr txBox="1"/>
          <p:nvPr/>
        </p:nvSpPr>
        <p:spPr>
          <a:xfrm>
            <a:off x="5715000" y="190500"/>
            <a:ext cx="2501900" cy="307777"/>
          </a:xfrm>
          <a:prstGeom prst="rect">
            <a:avLst/>
          </a:prstGeom>
          <a:noFill/>
        </p:spPr>
        <p:txBody>
          <a:bodyPr vert="horz" wrap="square" rtlCol="0">
            <a:spAutoFit/>
          </a:bodyPr>
          <a:lstStyle/>
          <a:p>
            <a:pPr algn="ctr"/>
            <a:r>
              <a:rPr lang="en-US" sz="1400" i="1" dirty="0" smtClean="0">
                <a:latin typeface="Lucida Sans - 20"/>
              </a:rPr>
              <a:t>Unit Overview</a:t>
            </a:r>
            <a:endParaRPr lang="en-US" sz="1200" i="1" dirty="0">
              <a:latin typeface="Lucida Sans - 18"/>
            </a:endParaRPr>
          </a:p>
        </p:txBody>
      </p:sp>
      <p:graphicFrame>
        <p:nvGraphicFramePr>
          <p:cNvPr id="16" name="Table 15"/>
          <p:cNvGraphicFramePr>
            <a:graphicFrameLocks noGrp="1"/>
          </p:cNvGraphicFramePr>
          <p:nvPr>
            <p:extLst>
              <p:ext uri="{D42A27DB-BD31-4B8C-83A1-F6EECF244321}">
                <p14:modId xmlns:p14="http://schemas.microsoft.com/office/powerpoint/2010/main" val="2460389140"/>
              </p:ext>
            </p:extLst>
          </p:nvPr>
        </p:nvGraphicFramePr>
        <p:xfrm>
          <a:off x="123720" y="876300"/>
          <a:ext cx="6705600" cy="4631624"/>
        </p:xfrm>
        <a:graphic>
          <a:graphicData uri="http://schemas.openxmlformats.org/drawingml/2006/table">
            <a:tbl>
              <a:tblPr firstRow="1" bandRow="1">
                <a:tableStyleId>{5C22544A-7EE6-4342-B048-85BDC9FD1C3A}</a:tableStyleId>
              </a:tblPr>
              <a:tblGrid>
                <a:gridCol w="6705600"/>
              </a:tblGrid>
              <a:tr h="685800">
                <a:tc>
                  <a:txBody>
                    <a:bodyPr/>
                    <a:lstStyle/>
                    <a:p>
                      <a:r>
                        <a:rPr lang="en-US" sz="2300" b="1" dirty="0" smtClean="0">
                          <a:solidFill>
                            <a:srgbClr val="0000FF"/>
                          </a:solidFill>
                          <a:latin typeface="+mn-lt"/>
                          <a:cs typeface="Calibri" pitchFamily="34" charset="0"/>
                        </a:rPr>
                        <a:t>Interest Rates</a:t>
                      </a:r>
                      <a:endParaRPr lang="en-US" sz="2300" b="1" dirty="0">
                        <a:solidFill>
                          <a:schemeClr val="tx1"/>
                        </a:solidFill>
                        <a:latin typeface="+mn-lt"/>
                        <a:cs typeface="Calibri" pitchFamily="34" charset="0"/>
                      </a:endParaRPr>
                    </a:p>
                    <a:p>
                      <a:pPr marL="285750" indent="-285750">
                        <a:buFont typeface="Arial" pitchFamily="34" charset="0"/>
                        <a:buChar char="•"/>
                      </a:pPr>
                      <a:r>
                        <a:rPr lang="en-US" sz="1500" b="0" baseline="0" dirty="0" smtClean="0">
                          <a:solidFill>
                            <a:schemeClr val="tx1"/>
                          </a:solidFill>
                          <a:latin typeface="+mn-lt"/>
                          <a:cs typeface="Calibri" pitchFamily="34" charset="0"/>
                        </a:rPr>
                        <a:t>Interest rate determination and the role of a central bank</a:t>
                      </a:r>
                    </a:p>
                  </a:txBody>
                  <a:tcPr marT="15311" marB="15311">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323723">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300" b="1" dirty="0" smtClean="0">
                          <a:solidFill>
                            <a:srgbClr val="0000FF"/>
                          </a:solidFill>
                          <a:latin typeface="+mn-lt"/>
                          <a:cs typeface="Calibri" pitchFamily="34" charset="0"/>
                        </a:rPr>
                        <a:t>The Role of Monetary Policy</a:t>
                      </a:r>
                      <a:endParaRPr lang="en-US" sz="23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The tools of monetary policy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Monetary policy and short-term demand management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Monetary policy and inflation targeting</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Evaluation of monetary policy</a:t>
                      </a:r>
                    </a:p>
                  </a:txBody>
                  <a:tcPr marT="15311" marB="15311">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2622101">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300" b="1" dirty="0" smtClean="0">
                          <a:solidFill>
                            <a:srgbClr val="0000FF"/>
                          </a:solidFill>
                          <a:latin typeface="+mn-lt"/>
                          <a:cs typeface="Calibri" pitchFamily="34" charset="0"/>
                        </a:rPr>
                        <a:t>Supply-side policies</a:t>
                      </a:r>
                      <a:endParaRPr lang="en-US" sz="23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The role of supply-side policies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Supply-side policies and the economy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Interventionist supply-side policies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Investments in human capital</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Investments in new technology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Investments in infrastructure</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Market-based supply-side policies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Labor market reforms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Evaluation of supply-side policies</a:t>
                      </a:r>
                    </a:p>
                  </a:txBody>
                  <a:tcPr marT="15311" marB="15311">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989961376"/>
              </p:ext>
            </p:extLst>
          </p:nvPr>
        </p:nvGraphicFramePr>
        <p:xfrm>
          <a:off x="6905520" y="876302"/>
          <a:ext cx="2057400" cy="4648198"/>
        </p:xfrm>
        <a:graphic>
          <a:graphicData uri="http://schemas.openxmlformats.org/drawingml/2006/table">
            <a:tbl>
              <a:tblPr firstRow="1" bandRow="1">
                <a:tableStyleId>{5C22544A-7EE6-4342-B048-85BDC9FD1C3A}</a:tableStyleId>
              </a:tblPr>
              <a:tblGrid>
                <a:gridCol w="2057400"/>
              </a:tblGrid>
              <a:tr h="46481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Monetary Policy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3"/>
                        </a:rPr>
                        <a:t>Monetary Policy</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Money Market</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Banks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6"/>
                        </a:rPr>
                        <a:t>Interest rates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7"/>
                        </a:rPr>
                        <a:t>Recession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8"/>
                        </a:rPr>
                        <a:t>Supply-side economics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9"/>
                        </a:rPr>
                        <a:t>Financial </a:t>
                      </a:r>
                      <a:r>
                        <a:rPr lang="en-US" sz="1600" b="0" i="0" u="none" strike="noStrike" kern="1200" dirty="0" smtClean="0">
                          <a:solidFill>
                            <a:schemeClr val="lt1"/>
                          </a:solidFill>
                          <a:effectLst/>
                          <a:latin typeface="+mn-lt"/>
                          <a:ea typeface="+mn-ea"/>
                          <a:cs typeface="+mn-cs"/>
                          <a:hlinkClick r:id="rId9"/>
                        </a:rPr>
                        <a:t>markets</a:t>
                      </a: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tx1"/>
                          </a:solidFill>
                          <a:effectLst/>
                          <a:latin typeface="+mn-lt"/>
                          <a:ea typeface="+mn-ea"/>
                          <a:cs typeface="+mn-cs"/>
                          <a:hlinkClick r:id="rId10"/>
                        </a:rPr>
                        <a:t>Monetary Policy Video Lessons</a:t>
                      </a:r>
                      <a:endParaRPr lang="en-US" sz="1600" b="0" i="0" u="none" strike="noStrike"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Worksheets</a:t>
                      </a:r>
                      <a:r>
                        <a:rPr lang="en-US" sz="1600" b="0" baseline="0" dirty="0" smtClean="0">
                          <a:solidFill>
                            <a:schemeClr val="tx1"/>
                          </a:solidFill>
                          <a:latin typeface="+mn-lt"/>
                          <a:hlinkClick r:id=""/>
                        </a:rPr>
                        <a:t> and </a:t>
                      </a:r>
                      <a:r>
                        <a:rPr lang="en-US" sz="1600" b="0" dirty="0" smtClean="0">
                          <a:solidFill>
                            <a:schemeClr val="tx1"/>
                          </a:solidFill>
                          <a:latin typeface="+mn-lt"/>
                          <a:hlinkClick r:id=""/>
                        </a:rPr>
                        <a:t>Practice</a:t>
                      </a:r>
                      <a:r>
                        <a:rPr lang="en-US" sz="1600" b="0" baseline="0" dirty="0" smtClean="0">
                          <a:solidFill>
                            <a:schemeClr val="tx1"/>
                          </a:solidFill>
                          <a:latin typeface="+mn-lt"/>
                          <a:hlinkClick r:id="rId11"/>
                        </a:rPr>
                        <a:t> </a:t>
                      </a:r>
                      <a:r>
                        <a:rPr lang="en-US" sz="1600" b="0" baseline="0" dirty="0" smtClean="0">
                          <a:solidFill>
                            <a:schemeClr val="tx1"/>
                          </a:solidFill>
                          <a:latin typeface="+mn-lt"/>
                          <a:hlinkClick r:id="rId11"/>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2"/>
                        </a:rPr>
                        <a:t>Macroeconomics Glossary</a:t>
                      </a:r>
                      <a:endParaRPr lang="en-US" sz="1600" b="0" dirty="0" smtClean="0">
                        <a:solidFill>
                          <a:schemeClr val="tx1"/>
                        </a:solidFill>
                        <a:latin typeface="+mn-lt"/>
                      </a:endParaRPr>
                    </a:p>
                  </a:txBody>
                  <a:tcPr marT="10633" marB="10633">
                    <a:solidFill>
                      <a:schemeClr val="bg1">
                        <a:lumMod val="65000"/>
                        <a:alpha val="22000"/>
                      </a:schemeClr>
                    </a:solidFill>
                  </a:tcPr>
                </a:tc>
              </a:tr>
            </a:tbl>
          </a:graphicData>
        </a:graphic>
      </p:graphicFrame>
    </p:spTree>
    <p:extLst>
      <p:ext uri="{BB962C8B-B14F-4D97-AF65-F5344CB8AC3E}">
        <p14:creationId xmlns:p14="http://schemas.microsoft.com/office/powerpoint/2010/main" val="2670079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747048" y="114300"/>
            <a:ext cx="2025352" cy="523220"/>
          </a:xfrm>
          <a:prstGeom prst="rect">
            <a:avLst/>
          </a:prstGeom>
          <a:noFill/>
        </p:spPr>
        <p:txBody>
          <a:bodyPr vert="horz" wrap="square" rtlCol="0">
            <a:spAutoFit/>
          </a:bodyPr>
          <a:lstStyle/>
          <a:p>
            <a:pPr algn="ctr"/>
            <a:r>
              <a:rPr lang="en-US" sz="1400" i="1" dirty="0" smtClean="0">
                <a:latin typeface="Lucida Sans - 20"/>
              </a:rPr>
              <a:t>The Money Market Video Lesson</a:t>
            </a:r>
            <a:endParaRPr lang="en-US" sz="1200" i="1" dirty="0">
              <a:latin typeface="Lucida Sans - 18"/>
            </a:endParaRPr>
          </a:p>
        </p:txBody>
      </p:sp>
      <p:sp>
        <p:nvSpPr>
          <p:cNvPr id="2" name="Rectangle 1"/>
          <p:cNvSpPr/>
          <p:nvPr/>
        </p:nvSpPr>
        <p:spPr>
          <a:xfrm>
            <a:off x="2517237" y="5307568"/>
            <a:ext cx="4109523" cy="369332"/>
          </a:xfrm>
          <a:prstGeom prst="rect">
            <a:avLst/>
          </a:prstGeom>
        </p:spPr>
        <p:txBody>
          <a:bodyPr wrap="none">
            <a:spAutoFit/>
          </a:bodyPr>
          <a:lstStyle/>
          <a:p>
            <a:pPr fontAlgn="base"/>
            <a:r>
              <a:rPr lang="en-US" b="1" cap="all" dirty="0">
                <a:hlinkClick r:id="rId4" tooltip="Introduction to the Money Market"/>
              </a:rPr>
              <a:t>INTRODUCTION TO THE MONEY MARKET</a:t>
            </a:r>
            <a:endParaRPr lang="en-US" b="1" cap="all" dirty="0"/>
          </a:p>
        </p:txBody>
      </p:sp>
      <p:pic>
        <p:nvPicPr>
          <p:cNvPr id="4" name="BoDjLCKov9I?version=3&amp;hl=en_US&amp;rel=0"/>
          <p:cNvPicPr>
            <a:picLocks noRot="1" noChangeAspect="1"/>
          </p:cNvPicPr>
          <p:nvPr>
            <a:videoFile r:link="rId1"/>
          </p:nvPr>
        </p:nvPicPr>
        <p:blipFill>
          <a:blip r:embed="rId5"/>
          <a:stretch>
            <a:fillRect/>
          </a:stretch>
        </p:blipFill>
        <p:spPr>
          <a:xfrm>
            <a:off x="0" y="708779"/>
            <a:ext cx="9144000" cy="4572000"/>
          </a:xfrm>
          <a:prstGeom prst="rect">
            <a:avLst/>
          </a:prstGeom>
        </p:spPr>
      </p:pic>
    </p:spTree>
    <p:extLst>
      <p:ext uri="{BB962C8B-B14F-4D97-AF65-F5344CB8AC3E}">
        <p14:creationId xmlns:p14="http://schemas.microsoft.com/office/powerpoint/2010/main" val="407560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5078313"/>
          </a:xfrm>
          <a:prstGeom prst="rect">
            <a:avLst/>
          </a:prstGeom>
          <a:noFill/>
        </p:spPr>
        <p:txBody>
          <a:bodyPr wrap="square" rtlCol="0">
            <a:spAutoFit/>
          </a:bodyPr>
          <a:lstStyle/>
          <a:p>
            <a:r>
              <a:rPr lang="en-US" sz="2400" dirty="0" smtClean="0">
                <a:solidFill>
                  <a:srgbClr val="FF0000"/>
                </a:solidFill>
              </a:rPr>
              <a:t>Monetary Policy and Aggregate Demand</a:t>
            </a:r>
          </a:p>
          <a:p>
            <a:r>
              <a:rPr lang="en-US" dirty="0" smtClean="0"/>
              <a:t>As we have seen, a change in the supply of money (which is determined by the Central Bank) will directly influence interest rates. But how do interest rates affect the level of aggregate demand? Two of the components of AD are </a:t>
            </a:r>
            <a:r>
              <a:rPr lang="en-US" i="1" dirty="0" smtClean="0"/>
              <a:t>interest sensitive</a:t>
            </a:r>
            <a:r>
              <a:rPr lang="en-US" dirty="0" smtClean="0"/>
              <a:t>, meaning they will change when the interest rate changes.</a:t>
            </a:r>
          </a:p>
          <a:p>
            <a:endParaRPr lang="en-US" sz="1100" dirty="0" smtClean="0"/>
          </a:p>
          <a:p>
            <a:pPr marL="285750" indent="-285750">
              <a:buFont typeface="Arial" pitchFamily="34" charset="0"/>
              <a:buChar char="•"/>
            </a:pPr>
            <a:r>
              <a:rPr lang="en-US" b="1" dirty="0" smtClean="0">
                <a:solidFill>
                  <a:srgbClr val="0000CC"/>
                </a:solidFill>
              </a:rPr>
              <a:t>Consumption and interest rates: </a:t>
            </a:r>
            <a:r>
              <a:rPr lang="en-US" dirty="0" smtClean="0"/>
              <a:t>At higher interest rates, the level of consumption will fall because households will prefer to save their money rather than spend it. Also, some types of consumption is often financed with borrowed money (cars, durable goods, and so on), so at higher rates the cost of borrowing is greater and households will chose to consume less</a:t>
            </a:r>
          </a:p>
          <a:p>
            <a:endParaRPr lang="en-US" sz="1100" dirty="0" smtClean="0"/>
          </a:p>
          <a:p>
            <a:pPr marL="285750" indent="-285750">
              <a:buFont typeface="Arial" pitchFamily="34" charset="0"/>
              <a:buChar char="•"/>
            </a:pPr>
            <a:r>
              <a:rPr lang="en-US" b="1" dirty="0" smtClean="0">
                <a:solidFill>
                  <a:srgbClr val="0000CC"/>
                </a:solidFill>
              </a:rPr>
              <a:t>Investment and interest rates: </a:t>
            </a:r>
            <a:r>
              <a:rPr lang="en-US" dirty="0" smtClean="0"/>
              <a:t>At higher rates, firms will choose to undertake fewer investments in new capital, since the expected rate of return on an investment is less likely to exceed the borrowing cost the higher the interest rate. </a:t>
            </a:r>
          </a:p>
          <a:p>
            <a:endParaRPr lang="en-US" b="1" i="1" dirty="0">
              <a:solidFill>
                <a:srgbClr val="FF0000"/>
              </a:solidFill>
            </a:endParaRPr>
          </a:p>
          <a:p>
            <a:pPr algn="ctr"/>
            <a:r>
              <a:rPr lang="en-US" i="1" dirty="0" smtClean="0">
                <a:solidFill>
                  <a:srgbClr val="FF0000"/>
                </a:solidFill>
              </a:rPr>
              <a:t>The demand for funds for investment and consumption is inversely related to the interest rate, therefore, higher interest rates will CONTRACT aggregate demand and lower interest rates will EXPAND aggregate demand </a:t>
            </a:r>
          </a:p>
        </p:txBody>
      </p:sp>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718489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Expansionary Monetary Policy</a:t>
            </a:r>
          </a:p>
          <a:p>
            <a:r>
              <a:rPr lang="en-US" dirty="0" smtClean="0"/>
              <a:t>Assume an economy is experiencing a demand-deficient recession. Unemployment </a:t>
            </a:r>
            <a:r>
              <a:rPr lang="en-US" dirty="0"/>
              <a:t>is greater than the natural </a:t>
            </a:r>
            <a:r>
              <a:rPr lang="en-US" dirty="0" smtClean="0"/>
              <a:t>rate, there </a:t>
            </a:r>
            <a:r>
              <a:rPr lang="en-US" dirty="0"/>
              <a:t>is </a:t>
            </a:r>
            <a:r>
              <a:rPr lang="en-US" dirty="0" smtClean="0"/>
              <a:t>deflation, and output </a:t>
            </a:r>
            <a:r>
              <a:rPr lang="en-US" dirty="0"/>
              <a:t>is below the full employment </a:t>
            </a:r>
            <a:r>
              <a:rPr lang="en-US" dirty="0" smtClean="0"/>
              <a:t>level.</a:t>
            </a:r>
            <a:endParaRPr lang="en-US" b="1" i="1" dirty="0">
              <a:solidFill>
                <a:srgbClr val="FF0000"/>
              </a:solidFill>
            </a:endParaRPr>
          </a:p>
          <a:p>
            <a:endParaRPr lang="en-US" dirty="0" smtClean="0"/>
          </a:p>
        </p:txBody>
      </p:sp>
      <p:pic>
        <p:nvPicPr>
          <p:cNvPr id="7" name="Picture 6"/>
          <p:cNvPicPr/>
          <p:nvPr/>
        </p:nvPicPr>
        <p:blipFill>
          <a:blip r:embed="rId2"/>
          <a:stretch>
            <a:fillRect/>
          </a:stretch>
        </p:blipFill>
        <p:spPr>
          <a:xfrm>
            <a:off x="1066800" y="1714500"/>
            <a:ext cx="6553200" cy="2833927"/>
          </a:xfrm>
          <a:prstGeom prst="rect">
            <a:avLst/>
          </a:prstGeom>
          <a:solidFill>
            <a:srgbClr val="FFFFFF"/>
          </a:solidFill>
          <a:ln>
            <a:noFill/>
            <a:prstDash/>
          </a:ln>
        </p:spPr>
      </p:pic>
      <p:sp>
        <p:nvSpPr>
          <p:cNvPr id="4" name="Rectangle 3"/>
          <p:cNvSpPr/>
          <p:nvPr/>
        </p:nvSpPr>
        <p:spPr>
          <a:xfrm>
            <a:off x="0" y="4603141"/>
            <a:ext cx="9108504" cy="1107996"/>
          </a:xfrm>
          <a:prstGeom prst="rect">
            <a:avLst/>
          </a:prstGeom>
        </p:spPr>
        <p:txBody>
          <a:bodyPr wrap="square">
            <a:spAutoFit/>
          </a:bodyPr>
          <a:lstStyle/>
          <a:p>
            <a:r>
              <a:rPr lang="en-US" sz="1600" b="1" i="1" dirty="0" smtClean="0">
                <a:solidFill>
                  <a:srgbClr val="0000CC"/>
                </a:solidFill>
              </a:rPr>
              <a:t>Assume the US Federal Reserve Bank increases the money supply: </a:t>
            </a:r>
          </a:p>
          <a:p>
            <a:pPr marL="285750" indent="-285750">
              <a:buFont typeface="Arial" pitchFamily="34" charset="0"/>
              <a:buChar char="•"/>
            </a:pPr>
            <a:r>
              <a:rPr lang="en-US" sz="1600" i="1" dirty="0" smtClean="0"/>
              <a:t>As </a:t>
            </a:r>
            <a:r>
              <a:rPr lang="en-US" sz="1600" i="1" dirty="0"/>
              <a:t>you can see </a:t>
            </a:r>
            <a:r>
              <a:rPr lang="en-US" sz="1600" i="1" dirty="0" smtClean="0"/>
              <a:t>above, </a:t>
            </a:r>
            <a:r>
              <a:rPr lang="en-US" sz="1600" i="1" dirty="0"/>
              <a:t>an increase in the money supply will lead to lower interest rates, </a:t>
            </a:r>
            <a:endParaRPr lang="en-US" sz="1600" i="1" dirty="0" smtClean="0"/>
          </a:p>
          <a:p>
            <a:pPr marL="285750" indent="-285750">
              <a:buFont typeface="Arial" pitchFamily="34" charset="0"/>
              <a:buChar char="•"/>
            </a:pPr>
            <a:r>
              <a:rPr lang="en-US" sz="1600" i="1" dirty="0" smtClean="0"/>
              <a:t>which </a:t>
            </a:r>
            <a:r>
              <a:rPr lang="en-US" sz="1600" i="1" dirty="0"/>
              <a:t>will lead to an increase in the quantity demanded of funds for investment and consumption, </a:t>
            </a:r>
            <a:endParaRPr lang="en-US" sz="1600" i="1" dirty="0" smtClean="0"/>
          </a:p>
          <a:p>
            <a:pPr marL="285750" indent="-285750">
              <a:buFont typeface="Arial" pitchFamily="34" charset="0"/>
              <a:buChar char="•"/>
            </a:pPr>
            <a:r>
              <a:rPr lang="en-US" sz="1600" i="1" dirty="0" smtClean="0"/>
              <a:t>stimulating </a:t>
            </a:r>
            <a:r>
              <a:rPr lang="en-US" sz="1600" i="1" dirty="0"/>
              <a:t>AD and moving the economy back to full employment</a:t>
            </a:r>
            <a:endParaRPr lang="en-US" sz="1600" dirty="0"/>
          </a:p>
        </p:txBody>
      </p:sp>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TextBox 1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2284195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Contractionary Monetary Policy</a:t>
            </a:r>
          </a:p>
          <a:p>
            <a:r>
              <a:rPr lang="en-US" dirty="0" smtClean="0"/>
              <a:t>Assume an economy is producing beyond its full employment level, meaning inflation is undesirably high, unemployment is below its natural rate, and the economy is overheating</a:t>
            </a:r>
            <a:endParaRPr lang="en-US" b="1" i="1" dirty="0">
              <a:solidFill>
                <a:srgbClr val="FF0000"/>
              </a:solidFill>
            </a:endParaRPr>
          </a:p>
          <a:p>
            <a:endParaRPr lang="en-US" dirty="0" smtClean="0"/>
          </a:p>
        </p:txBody>
      </p:sp>
      <p:sp>
        <p:nvSpPr>
          <p:cNvPr id="4" name="Rectangle 3"/>
          <p:cNvSpPr/>
          <p:nvPr/>
        </p:nvSpPr>
        <p:spPr>
          <a:xfrm>
            <a:off x="0" y="4603141"/>
            <a:ext cx="9108504" cy="1107996"/>
          </a:xfrm>
          <a:prstGeom prst="rect">
            <a:avLst/>
          </a:prstGeom>
        </p:spPr>
        <p:txBody>
          <a:bodyPr wrap="square">
            <a:spAutoFit/>
          </a:bodyPr>
          <a:lstStyle/>
          <a:p>
            <a:r>
              <a:rPr lang="en-US" sz="1600" b="1" i="1" dirty="0" smtClean="0">
                <a:solidFill>
                  <a:srgbClr val="0000CC"/>
                </a:solidFill>
              </a:rPr>
              <a:t>Assume the US Federal Reserve Bank decreases the money supply: </a:t>
            </a:r>
          </a:p>
          <a:p>
            <a:pPr marL="285750" indent="-285750">
              <a:buFont typeface="Arial" pitchFamily="34" charset="0"/>
              <a:buChar char="•"/>
            </a:pPr>
            <a:r>
              <a:rPr lang="en-US" sz="1600" i="1" dirty="0" smtClean="0"/>
              <a:t>A decrease in the supply of money will lead to higher interest rates,</a:t>
            </a:r>
          </a:p>
          <a:p>
            <a:pPr marL="285750" indent="-285750">
              <a:buFont typeface="Arial" pitchFamily="34" charset="0"/>
              <a:buChar char="•"/>
            </a:pPr>
            <a:r>
              <a:rPr lang="en-US" sz="1600" i="1" dirty="0" smtClean="0"/>
              <a:t>which </a:t>
            </a:r>
            <a:r>
              <a:rPr lang="en-US" sz="1600" i="1" dirty="0"/>
              <a:t>will lead to </a:t>
            </a:r>
            <a:r>
              <a:rPr lang="en-US" sz="1600" i="1" dirty="0" smtClean="0"/>
              <a:t>a decrease in the quantity of funds demanded for consumption and investment</a:t>
            </a:r>
          </a:p>
          <a:p>
            <a:pPr marL="285750" indent="-285750">
              <a:buFont typeface="Arial" pitchFamily="34" charset="0"/>
              <a:buChar char="•"/>
            </a:pPr>
            <a:r>
              <a:rPr lang="en-US" sz="1600" i="1" dirty="0" smtClean="0"/>
              <a:t>Reducing AD </a:t>
            </a:r>
            <a:r>
              <a:rPr lang="en-US" sz="1600" i="1" dirty="0"/>
              <a:t>and moving the economy back to full employment</a:t>
            </a:r>
            <a:endParaRPr lang="en-US" sz="1600" dirty="0"/>
          </a:p>
        </p:txBody>
      </p:sp>
      <p:pic>
        <p:nvPicPr>
          <p:cNvPr id="12" name="Picture 11"/>
          <p:cNvPicPr/>
          <p:nvPr/>
        </p:nvPicPr>
        <p:blipFill>
          <a:blip r:embed="rId2"/>
          <a:stretch>
            <a:fillRect/>
          </a:stretch>
        </p:blipFill>
        <p:spPr>
          <a:xfrm>
            <a:off x="1143000" y="1714500"/>
            <a:ext cx="6781800" cy="2819400"/>
          </a:xfrm>
          <a:prstGeom prst="rect">
            <a:avLst/>
          </a:prstGeom>
          <a:solidFill>
            <a:srgbClr val="FFFFFF"/>
          </a:solidFill>
          <a:ln>
            <a:noFill/>
            <a:prstDash/>
          </a:ln>
        </p:spPr>
      </p:pic>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16754688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5224507"/>
          </a:xfrm>
          <a:prstGeom prst="rect">
            <a:avLst/>
          </a:prstGeom>
          <a:noFill/>
        </p:spPr>
        <p:txBody>
          <a:bodyPr wrap="square" rtlCol="0">
            <a:spAutoFit/>
          </a:bodyPr>
          <a:lstStyle/>
          <a:p>
            <a:r>
              <a:rPr lang="en-US" sz="2400" dirty="0" smtClean="0">
                <a:solidFill>
                  <a:srgbClr val="FF0000"/>
                </a:solidFill>
              </a:rPr>
              <a:t>Fractional Reserve Banking and Monetary Policy</a:t>
            </a:r>
          </a:p>
          <a:p>
            <a:r>
              <a:rPr lang="en-US" dirty="0" smtClean="0">
                <a:cs typeface="Arial" pitchFamily="34" charset="0"/>
              </a:rPr>
              <a:t>By </a:t>
            </a:r>
            <a:r>
              <a:rPr lang="en-US" dirty="0">
                <a:cs typeface="Arial" pitchFamily="34" charset="0"/>
              </a:rPr>
              <a:t>accepting deposits from households, then lending out a proportion of those deposits to borrowers, which themselves end up being deposited and lent out again and again, </a:t>
            </a:r>
            <a:r>
              <a:rPr lang="en-US" i="1" dirty="0" smtClean="0">
                <a:cs typeface="Arial" pitchFamily="34" charset="0"/>
              </a:rPr>
              <a:t>banks create new money through</a:t>
            </a:r>
            <a:r>
              <a:rPr lang="en-US" dirty="0" smtClean="0">
                <a:cs typeface="Arial" pitchFamily="34" charset="0"/>
              </a:rPr>
              <a:t> </a:t>
            </a:r>
            <a:r>
              <a:rPr lang="en-US" dirty="0">
                <a:cs typeface="Arial" pitchFamily="34" charset="0"/>
              </a:rPr>
              <a:t>their every-day activities.</a:t>
            </a:r>
          </a:p>
          <a:p>
            <a:endParaRPr lang="en-US" sz="800" b="1" i="1" dirty="0">
              <a:solidFill>
                <a:srgbClr val="FF0000"/>
              </a:solidFill>
            </a:endParaRPr>
          </a:p>
          <a:p>
            <a:r>
              <a:rPr lang="en-US" b="1" dirty="0" smtClean="0">
                <a:solidFill>
                  <a:srgbClr val="0000CC"/>
                </a:solidFill>
              </a:rPr>
              <a:t>Required Reserves: </a:t>
            </a:r>
            <a:r>
              <a:rPr lang="en-US" dirty="0" smtClean="0"/>
              <a:t>Commercial banks are required to keep a certain percentage, determined by the central bank, of their total deposits on reserve at all times. For example: </a:t>
            </a:r>
          </a:p>
          <a:p>
            <a:pPr marL="285750" indent="-285750">
              <a:buFont typeface="Arial" pitchFamily="34" charset="0"/>
              <a:buChar char="•"/>
            </a:pPr>
            <a:r>
              <a:rPr lang="en-US" dirty="0" smtClean="0"/>
              <a:t>A reserve requirement of 20% would mean that a bank with total deposits equaling $1 million would have to keep $200,000 </a:t>
            </a:r>
            <a:r>
              <a:rPr lang="en-US" i="1" dirty="0" smtClean="0"/>
              <a:t>on reserve</a:t>
            </a:r>
            <a:r>
              <a:rPr lang="en-US" dirty="0" smtClean="0"/>
              <a:t> at the central bank. This money may NOT be loaned out by the commercial bank. </a:t>
            </a:r>
            <a:endParaRPr lang="en-US" dirty="0"/>
          </a:p>
          <a:p>
            <a:pPr marL="285750" indent="-285750">
              <a:buFont typeface="Arial" pitchFamily="34" charset="0"/>
              <a:buChar char="•"/>
            </a:pPr>
            <a:r>
              <a:rPr lang="en-US" dirty="0" smtClean="0"/>
              <a:t>With the other $800,000, the bank can make loans and charge interest on those loans. The bank’s business model is to charge a higher interest rate to borrowers than it pays to households saving money with the bank. </a:t>
            </a:r>
          </a:p>
          <a:p>
            <a:endParaRPr lang="en-US" sz="1100" b="1" dirty="0" smtClean="0">
              <a:solidFill>
                <a:srgbClr val="0000CC"/>
              </a:solidFill>
              <a:cs typeface="Arial" pitchFamily="34" charset="0"/>
            </a:endParaRPr>
          </a:p>
          <a:p>
            <a:r>
              <a:rPr lang="en-US" b="1" dirty="0" smtClean="0">
                <a:solidFill>
                  <a:srgbClr val="0000CC"/>
                </a:solidFill>
                <a:cs typeface="Arial" pitchFamily="34" charset="0"/>
              </a:rPr>
              <a:t>Excess </a:t>
            </a:r>
            <a:r>
              <a:rPr lang="en-US" b="1" dirty="0">
                <a:solidFill>
                  <a:srgbClr val="0000CC"/>
                </a:solidFill>
                <a:cs typeface="Arial" pitchFamily="34" charset="0"/>
              </a:rPr>
              <a:t>reserves: </a:t>
            </a:r>
            <a:r>
              <a:rPr lang="en-US" dirty="0">
                <a:solidFill>
                  <a:srgbClr val="0000CC"/>
                </a:solidFill>
                <a:cs typeface="Arial" pitchFamily="34" charset="0"/>
              </a:rPr>
              <a:t> </a:t>
            </a:r>
            <a:r>
              <a:rPr lang="en-US" dirty="0">
                <a:cs typeface="Arial" pitchFamily="34" charset="0"/>
              </a:rPr>
              <a:t>Actual reserves minus required reserves are called excess reserves. This is the </a:t>
            </a:r>
            <a:r>
              <a:rPr lang="en-US" dirty="0" smtClean="0">
                <a:cs typeface="Arial" pitchFamily="34" charset="0"/>
              </a:rPr>
              <a:t>proportion </a:t>
            </a:r>
            <a:r>
              <a:rPr lang="en-US" dirty="0">
                <a:cs typeface="Arial" pitchFamily="34" charset="0"/>
              </a:rPr>
              <a:t>of total reserves that a bank is allowed to lend out</a:t>
            </a:r>
            <a:r>
              <a:rPr lang="en-US" dirty="0" smtClean="0">
                <a:cs typeface="Arial" pitchFamily="34" charset="0"/>
              </a:rPr>
              <a:t>.</a:t>
            </a:r>
          </a:p>
          <a:p>
            <a:endParaRPr lang="en-US" sz="1000" dirty="0"/>
          </a:p>
          <a:p>
            <a:pPr algn="ctr"/>
            <a:r>
              <a:rPr lang="en-US" i="1" dirty="0" smtClean="0">
                <a:solidFill>
                  <a:srgbClr val="FF0000"/>
                </a:solidFill>
              </a:rPr>
              <a:t>Money Creation: Because banks can lend out their excess reserves banks can actually create new money whenever a deposit is made. </a:t>
            </a:r>
            <a:endParaRPr lang="en-US" i="1" dirty="0">
              <a:solidFill>
                <a:srgbClr val="FF0000"/>
              </a:solidFill>
            </a:endParaRPr>
          </a:p>
        </p:txBody>
      </p:sp>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Money Creation</a:t>
            </a:r>
            <a:endParaRPr lang="en-US" sz="1200" i="1" dirty="0">
              <a:latin typeface="Lucida Sans - 18"/>
            </a:endParaRPr>
          </a:p>
        </p:txBody>
      </p:sp>
    </p:spTree>
    <p:extLst>
      <p:ext uri="{BB962C8B-B14F-4D97-AF65-F5344CB8AC3E}">
        <p14:creationId xmlns:p14="http://schemas.microsoft.com/office/powerpoint/2010/main" val="3433814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Money Creation in a Fractional Reserve Banking System</a:t>
            </a:r>
          </a:p>
          <a:p>
            <a:r>
              <a:rPr lang="en-US" dirty="0" smtClean="0"/>
              <a:t>Assume that Bank A receives a deposit of $100 and that the central bank requires all commercial banks to keep 20% of their total deposits on reserve (the required reserve ratio [RRR] is 0.2). How can this deposit lead to the </a:t>
            </a:r>
            <a:r>
              <a:rPr lang="en-US" i="1" dirty="0" smtClean="0"/>
              <a:t>creation of new money</a:t>
            </a:r>
            <a:r>
              <a:rPr lang="en-US" dirty="0" smtClean="0"/>
              <a:t> throughout the economy?</a:t>
            </a:r>
          </a:p>
        </p:txBody>
      </p:sp>
      <p:pic>
        <p:nvPicPr>
          <p:cNvPr id="8" name="Picture 7"/>
          <p:cNvPicPr/>
          <p:nvPr/>
        </p:nvPicPr>
        <p:blipFill>
          <a:blip r:embed="rId2"/>
          <a:stretch>
            <a:fillRect/>
          </a:stretch>
        </p:blipFill>
        <p:spPr>
          <a:xfrm>
            <a:off x="457200" y="2019300"/>
            <a:ext cx="8312013" cy="3624549"/>
          </a:xfrm>
          <a:prstGeom prst="rect">
            <a:avLst/>
          </a:prstGeom>
          <a:solidFill>
            <a:srgbClr val="FFFFFF"/>
          </a:solidFill>
          <a:ln>
            <a:noFill/>
            <a:prstDash/>
          </a:ln>
        </p:spPr>
      </p:pic>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8" name="TextBox 17"/>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Money Creation</a:t>
            </a:r>
            <a:endParaRPr lang="en-US" sz="1200" i="1" dirty="0">
              <a:latin typeface="Lucida Sans - 18"/>
            </a:endParaRPr>
          </a:p>
        </p:txBody>
      </p:sp>
    </p:spTree>
    <p:extLst>
      <p:ext uri="{BB962C8B-B14F-4D97-AF65-F5344CB8AC3E}">
        <p14:creationId xmlns:p14="http://schemas.microsoft.com/office/powerpoint/2010/main" val="3983342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44000" cy="5317481"/>
              </a:xfrm>
              <a:prstGeom prst="rect">
                <a:avLst/>
              </a:prstGeom>
              <a:noFill/>
            </p:spPr>
            <p:txBody>
              <a:bodyPr wrap="square" rtlCol="0">
                <a:spAutoFit/>
              </a:bodyPr>
              <a:lstStyle/>
              <a:p>
                <a:r>
                  <a:rPr lang="en-US" sz="2400" dirty="0" smtClean="0">
                    <a:solidFill>
                      <a:srgbClr val="FF0000"/>
                    </a:solidFill>
                  </a:rPr>
                  <a:t>Money Creation in a Fractional Reserve Banking System</a:t>
                </a:r>
              </a:p>
              <a:p>
                <a:r>
                  <a:rPr lang="en-US" dirty="0" smtClean="0"/>
                  <a:t>As you can see on the previous slide, money deposited in one bank can be loaned out to borrowers, spent, deposited in other banks, and loaned out again. In this way…</a:t>
                </a:r>
              </a:p>
              <a:p>
                <a:endParaRPr lang="en-US" sz="1100" dirty="0"/>
              </a:p>
              <a:p>
                <a:pPr algn="ctr"/>
                <a:r>
                  <a:rPr lang="en-US" i="1" dirty="0" smtClean="0">
                    <a:solidFill>
                      <a:srgbClr val="0000CC"/>
                    </a:solidFill>
                  </a:rPr>
                  <a:t>An initial change in banks’ total deposits will lead to a greater change in the overall money supply in an economy. The degree that the money supply will be affected depends on the size of the </a:t>
                </a:r>
                <a:r>
                  <a:rPr lang="en-US" b="1" i="1" dirty="0" smtClean="0">
                    <a:solidFill>
                      <a:srgbClr val="0000CC"/>
                    </a:solidFill>
                  </a:rPr>
                  <a:t>MONEY MULTIPLIER</a:t>
                </a:r>
              </a:p>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a:rPr>
                        <m:t>𝑇h𝑒</m:t>
                      </m:r>
                      <m:r>
                        <a:rPr lang="en-US" b="0" i="1" smtClean="0">
                          <a:solidFill>
                            <a:srgbClr val="FF0000"/>
                          </a:solidFill>
                          <a:latin typeface="Cambria Math"/>
                        </a:rPr>
                        <m:t> </m:t>
                      </m:r>
                      <m:r>
                        <a:rPr lang="en-US" b="0" i="1" smtClean="0">
                          <a:solidFill>
                            <a:srgbClr val="FF0000"/>
                          </a:solidFill>
                          <a:latin typeface="Cambria Math"/>
                        </a:rPr>
                        <m:t>𝑀𝑜𝑛𝑒𝑦</m:t>
                      </m:r>
                      <m:r>
                        <a:rPr lang="en-US" b="0" i="1" smtClean="0">
                          <a:solidFill>
                            <a:srgbClr val="FF0000"/>
                          </a:solidFill>
                          <a:latin typeface="Cambria Math"/>
                        </a:rPr>
                        <m:t> </m:t>
                      </m:r>
                      <m:r>
                        <a:rPr lang="en-US" b="0" i="1" smtClean="0">
                          <a:solidFill>
                            <a:srgbClr val="FF0000"/>
                          </a:solidFill>
                          <a:latin typeface="Cambria Math"/>
                        </a:rPr>
                        <m:t>𝑀𝑢𝑙𝑡𝑖𝑝𝑙𝑖𝑒𝑟</m:t>
                      </m:r>
                      <m:r>
                        <a:rPr lang="en-US" b="0" i="1" smtClean="0">
                          <a:solidFill>
                            <a:srgbClr val="FF0000"/>
                          </a:solidFill>
                          <a:latin typeface="Cambria Math"/>
                        </a:rPr>
                        <m:t>= </m:t>
                      </m:r>
                      <m:f>
                        <m:fPr>
                          <m:ctrlPr>
                            <a:rPr lang="en-US" i="1" smtClean="0">
                              <a:solidFill>
                                <a:srgbClr val="FF0000"/>
                              </a:solidFill>
                              <a:latin typeface="Cambria Math"/>
                            </a:rPr>
                          </m:ctrlPr>
                        </m:fPr>
                        <m:num>
                          <m:r>
                            <a:rPr lang="en-US" b="0" i="1" smtClean="0">
                              <a:solidFill>
                                <a:srgbClr val="FF0000"/>
                              </a:solidFill>
                              <a:latin typeface="Cambria Math"/>
                            </a:rPr>
                            <m:t>1</m:t>
                          </m:r>
                        </m:num>
                        <m:den>
                          <m:r>
                            <a:rPr lang="en-US" b="0" i="1" smtClean="0">
                              <a:solidFill>
                                <a:srgbClr val="FF0000"/>
                              </a:solidFill>
                              <a:latin typeface="Cambria Math"/>
                            </a:rPr>
                            <m:t>𝑅𝑒𝑞𝑢𝑖𝑟𝑒𝑑</m:t>
                          </m:r>
                          <m:r>
                            <a:rPr lang="en-US" b="0" i="1" smtClean="0">
                              <a:solidFill>
                                <a:srgbClr val="FF0000"/>
                              </a:solidFill>
                              <a:latin typeface="Cambria Math"/>
                            </a:rPr>
                            <m:t> </m:t>
                          </m:r>
                          <m:r>
                            <a:rPr lang="en-US" b="0" i="1" smtClean="0">
                              <a:solidFill>
                                <a:srgbClr val="FF0000"/>
                              </a:solidFill>
                              <a:latin typeface="Cambria Math"/>
                            </a:rPr>
                            <m:t>𝑅𝑒𝑠𝑒𝑟𝑣𝑒</m:t>
                          </m:r>
                          <m:r>
                            <a:rPr lang="en-US" b="0" i="1" smtClean="0">
                              <a:solidFill>
                                <a:srgbClr val="FF0000"/>
                              </a:solidFill>
                              <a:latin typeface="Cambria Math"/>
                            </a:rPr>
                            <m:t> </m:t>
                          </m:r>
                          <m:r>
                            <a:rPr lang="en-US" b="0" i="1" smtClean="0">
                              <a:solidFill>
                                <a:srgbClr val="FF0000"/>
                              </a:solidFill>
                              <a:latin typeface="Cambria Math"/>
                            </a:rPr>
                            <m:t>𝑅𝑎𝑡𝑖𝑜</m:t>
                          </m:r>
                        </m:den>
                      </m:f>
                    </m:oMath>
                  </m:oMathPara>
                </a14:m>
                <a:endParaRPr lang="en-US" i="1" dirty="0" smtClean="0">
                  <a:solidFill>
                    <a:srgbClr val="FF0000"/>
                  </a:solidFill>
                </a:endParaRPr>
              </a:p>
              <a:p>
                <a:endParaRPr lang="en-US" sz="1200" dirty="0" smtClean="0"/>
              </a:p>
              <a:p>
                <a:r>
                  <a:rPr lang="en-US" sz="1600" dirty="0" smtClean="0"/>
                  <a:t>With the money multiplier in mind, we can determine the total impact on the money supply of a particular change in a bank’s checkable deposits. For example, assume an individual deposits $100 in Bank A and the reserve ratio is 0.2</a:t>
                </a:r>
              </a:p>
              <a:p>
                <a:pPr marL="285750" indent="-285750">
                  <a:buFont typeface="Arial" pitchFamily="34" charset="0"/>
                  <a:buChar char="•"/>
                </a:pPr>
                <a:r>
                  <a:rPr lang="en-US" sz="1600" dirty="0" smtClean="0"/>
                  <a:t>Bank A will keep $20 on reserve at the central bank </a:t>
                </a:r>
              </a:p>
              <a:p>
                <a:pPr marL="285750" indent="-285750">
                  <a:buFont typeface="Arial" pitchFamily="34" charset="0"/>
                  <a:buChar char="•"/>
                </a:pPr>
                <a:r>
                  <a:rPr lang="en-US" sz="1600" dirty="0" smtClean="0"/>
                  <a:t>It will make $80 of new loans, which will be spent, deposited, and 80% loaned out again and again. </a:t>
                </a:r>
                <a:r>
                  <a:rPr lang="en-US" sz="1600" i="1" dirty="0" smtClean="0"/>
                  <a:t>The total change in the money supply will be the initial change in Bank A’s excess reserves times the money multiplier: </a:t>
                </a:r>
                <a14:m>
                  <m:oMath xmlns:m="http://schemas.openxmlformats.org/officeDocument/2006/math">
                    <m:r>
                      <a:rPr lang="en-US" sz="1600" i="1">
                        <a:latin typeface="Cambria Math"/>
                      </a:rPr>
                      <m:t>8</m:t>
                    </m:r>
                    <m:r>
                      <a:rPr lang="en-US" sz="1600" b="0" i="1" smtClean="0">
                        <a:latin typeface="Cambria Math"/>
                      </a:rPr>
                      <m:t>0</m:t>
                    </m:r>
                    <m:r>
                      <a:rPr lang="en-US" sz="1600" b="0" i="1" smtClean="0">
                        <a:latin typeface="Cambria Math"/>
                        <a:ea typeface="Cambria Math"/>
                      </a:rPr>
                      <m:t>×</m:t>
                    </m:r>
                    <m:f>
                      <m:fPr>
                        <m:ctrlPr>
                          <a:rPr lang="en-US" sz="1600" b="0" i="1" smtClean="0">
                            <a:latin typeface="Cambria Math"/>
                            <a:ea typeface="Cambria Math"/>
                          </a:rPr>
                        </m:ctrlPr>
                      </m:fPr>
                      <m:num>
                        <m:r>
                          <a:rPr lang="en-US" sz="1600" b="0" i="1" smtClean="0">
                            <a:latin typeface="Cambria Math"/>
                            <a:ea typeface="Cambria Math"/>
                          </a:rPr>
                          <m:t>1</m:t>
                        </m:r>
                      </m:num>
                      <m:den>
                        <m:r>
                          <a:rPr lang="en-US" sz="1600" b="0" i="1" smtClean="0">
                            <a:latin typeface="Cambria Math"/>
                            <a:ea typeface="Cambria Math"/>
                          </a:rPr>
                          <m:t>0.2</m:t>
                        </m:r>
                      </m:den>
                    </m:f>
                    <m:r>
                      <a:rPr lang="en-US" sz="1600" b="0" i="1" smtClean="0">
                        <a:latin typeface="Cambria Math"/>
                        <a:ea typeface="Cambria Math"/>
                      </a:rPr>
                      <m:t>=80×5=$400</m:t>
                    </m:r>
                  </m:oMath>
                </a14:m>
                <a:endParaRPr lang="en-US" sz="1600" dirty="0" smtClean="0"/>
              </a:p>
              <a:p>
                <a:pPr marL="285750" indent="-285750">
                  <a:buFont typeface="Arial" pitchFamily="34" charset="0"/>
                  <a:buChar char="•"/>
                </a:pPr>
                <a:r>
                  <a:rPr lang="en-US" i="1" dirty="0" smtClean="0">
                    <a:solidFill>
                      <a:srgbClr val="FF0000"/>
                    </a:solidFill>
                  </a:rPr>
                  <a:t>The initial deposit of $100 will lead to $400 of new money throughout the economy</a:t>
                </a:r>
              </a:p>
              <a:p>
                <a:endParaRPr lang="en-US" i="1"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5317481"/>
              </a:xfrm>
              <a:prstGeom prst="rect">
                <a:avLst/>
              </a:prstGeom>
              <a:blipFill rotWithShape="1">
                <a:blip r:embed="rId2"/>
                <a:stretch>
                  <a:fillRect l="-1000" t="-916" r="-200"/>
                </a:stretch>
              </a:blipFill>
            </p:spPr>
            <p:txBody>
              <a:bodyPr/>
              <a:lstStyle/>
              <a:p>
                <a:r>
                  <a:rPr lang="en-US">
                    <a:noFill/>
                  </a:rPr>
                  <a:t> </a:t>
                </a:r>
              </a:p>
            </p:txBody>
          </p:sp>
        </mc:Fallback>
      </mc:AlternateContent>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TextBox 1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Money Creation</a:t>
            </a:r>
            <a:endParaRPr lang="en-US" sz="1200" i="1" dirty="0">
              <a:latin typeface="Lucida Sans - 18"/>
            </a:endParaRPr>
          </a:p>
        </p:txBody>
      </p:sp>
    </p:spTree>
    <p:extLst>
      <p:ext uri="{BB962C8B-B14F-4D97-AF65-F5344CB8AC3E}">
        <p14:creationId xmlns:p14="http://schemas.microsoft.com/office/powerpoint/2010/main" val="2830116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TextBox 15"/>
          <p:cNvSpPr txBox="1"/>
          <p:nvPr/>
        </p:nvSpPr>
        <p:spPr>
          <a:xfrm>
            <a:off x="5823248" y="114300"/>
            <a:ext cx="1872952" cy="523220"/>
          </a:xfrm>
          <a:prstGeom prst="rect">
            <a:avLst/>
          </a:prstGeom>
          <a:noFill/>
        </p:spPr>
        <p:txBody>
          <a:bodyPr vert="horz" wrap="square" rtlCol="0">
            <a:spAutoFit/>
          </a:bodyPr>
          <a:lstStyle/>
          <a:p>
            <a:pPr algn="ctr"/>
            <a:r>
              <a:rPr lang="en-US" sz="1400" i="1" dirty="0" smtClean="0">
                <a:latin typeface="Lucida Sans - 20"/>
              </a:rPr>
              <a:t>Money Creation Video Lesson</a:t>
            </a:r>
            <a:endParaRPr lang="en-US" sz="1200" i="1" dirty="0">
              <a:latin typeface="Lucida Sans - 18"/>
            </a:endParaRPr>
          </a:p>
        </p:txBody>
      </p:sp>
      <p:sp>
        <p:nvSpPr>
          <p:cNvPr id="2" name="Rectangle 1"/>
          <p:cNvSpPr/>
          <p:nvPr/>
        </p:nvSpPr>
        <p:spPr>
          <a:xfrm>
            <a:off x="2438400" y="5068669"/>
            <a:ext cx="4038600" cy="646331"/>
          </a:xfrm>
          <a:prstGeom prst="rect">
            <a:avLst/>
          </a:prstGeom>
        </p:spPr>
        <p:txBody>
          <a:bodyPr wrap="square">
            <a:spAutoFit/>
          </a:bodyPr>
          <a:lstStyle/>
          <a:p>
            <a:pPr algn="ctr" fontAlgn="base"/>
            <a:r>
              <a:rPr lang="en-US" b="1" u="sng" cap="all" dirty="0">
                <a:hlinkClick r:id="rId4" tooltip="Money Creation in a Fractional Reserve Banking System"/>
              </a:rPr>
              <a:t>MONEY CREATION IN A FRACTIONAL RESERVE BANKING SYSTEM</a:t>
            </a:r>
            <a:endParaRPr lang="en-US" b="1" cap="all" dirty="0"/>
          </a:p>
        </p:txBody>
      </p:sp>
      <p:pic>
        <p:nvPicPr>
          <p:cNvPr id="4" name="Ov2Sd-QRi_g?version=3&amp;hl=en_US&amp;rel=0"/>
          <p:cNvPicPr>
            <a:picLocks noRot="1" noChangeAspect="1"/>
          </p:cNvPicPr>
          <p:nvPr>
            <a:videoFile r:link="rId1"/>
          </p:nvPr>
        </p:nvPicPr>
        <p:blipFill>
          <a:blip r:embed="rId5"/>
          <a:stretch>
            <a:fillRect/>
          </a:stretch>
        </p:blipFill>
        <p:spPr>
          <a:xfrm>
            <a:off x="0" y="697260"/>
            <a:ext cx="9144000" cy="4400550"/>
          </a:xfrm>
          <a:prstGeom prst="rect">
            <a:avLst/>
          </a:prstGeom>
        </p:spPr>
      </p:pic>
    </p:spTree>
    <p:extLst>
      <p:ext uri="{BB962C8B-B14F-4D97-AF65-F5344CB8AC3E}">
        <p14:creationId xmlns:p14="http://schemas.microsoft.com/office/powerpoint/2010/main" val="349209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The Tools of Monetary Policy</a:t>
            </a:r>
          </a:p>
          <a:p>
            <a:r>
              <a:rPr lang="en-US" dirty="0" smtClean="0"/>
              <a:t>Changing the money supply will indirectly expand or contract AD in an economy and allow the central bank to target a particular inflation rate, unemployment rate, or economic growth rate. The tools a central bank has at its disposal to change the money supply are:</a:t>
            </a:r>
          </a:p>
          <a:p>
            <a:pPr marL="285750" indent="-285750">
              <a:buFont typeface="Arial" pitchFamily="34" charset="0"/>
              <a:buChar char="•"/>
            </a:pPr>
            <a:r>
              <a:rPr lang="en-US" sz="1600" b="1" dirty="0" smtClean="0">
                <a:solidFill>
                  <a:srgbClr val="0000CC"/>
                </a:solidFill>
              </a:rPr>
              <a:t>Changing the Required Reserve Ratio (RRR): </a:t>
            </a:r>
            <a:r>
              <a:rPr lang="en-US" sz="1600" dirty="0" smtClean="0"/>
              <a:t>The percentage of their total deposits commercial banks must keep in reserve. A lower RRR increases the supply of money banks can lend out and leads to a lower interest rate; a higher RRR reduces the supply of money and leads to higher interest rates.</a:t>
            </a:r>
            <a:endParaRPr lang="en-US" sz="1600" b="1" dirty="0" smtClean="0">
              <a:solidFill>
                <a:srgbClr val="0000CC"/>
              </a:solidFill>
            </a:endParaRPr>
          </a:p>
          <a:p>
            <a:pPr marL="285750" indent="-285750">
              <a:buFont typeface="Arial" pitchFamily="34" charset="0"/>
              <a:buChar char="•"/>
            </a:pPr>
            <a:r>
              <a:rPr lang="en-US" sz="1600" b="1" dirty="0" smtClean="0">
                <a:solidFill>
                  <a:srgbClr val="0000CC"/>
                </a:solidFill>
              </a:rPr>
              <a:t>Changing the Discount Rate: </a:t>
            </a:r>
            <a:r>
              <a:rPr lang="en-US" sz="1600" dirty="0" smtClean="0"/>
              <a:t>This is the interest rate the central bank charges commercial banks for short-term loans. If this rate is lowered, the supply of money will increase and interest rates will fall. If the discount rate is increased, the money supply will decrease and interest rates will rise.</a:t>
            </a:r>
            <a:endParaRPr lang="en-US" sz="1600" b="1" dirty="0" smtClean="0"/>
          </a:p>
          <a:p>
            <a:pPr marL="285750" indent="-285750">
              <a:buFont typeface="Arial" pitchFamily="34" charset="0"/>
              <a:buChar char="•"/>
            </a:pPr>
            <a:r>
              <a:rPr lang="en-US" sz="1600" b="1" dirty="0" smtClean="0">
                <a:solidFill>
                  <a:srgbClr val="0000CC"/>
                </a:solidFill>
              </a:rPr>
              <a:t>Buying or selling government bonds on the open market (open market operations, or OMO): </a:t>
            </a:r>
            <a:r>
              <a:rPr lang="en-US" sz="1600" dirty="0" smtClean="0"/>
              <a:t>Government bonds (or securities) are held by every major commercial bank in the world. </a:t>
            </a:r>
          </a:p>
          <a:p>
            <a:pPr marL="742950" lvl="1" indent="-285750">
              <a:buFont typeface="Wingdings" pitchFamily="2" charset="2"/>
              <a:buChar char="Ø"/>
            </a:pPr>
            <a:r>
              <a:rPr lang="en-US" sz="1600" dirty="0" smtClean="0"/>
              <a:t>In addition to lending money to private borrowers (households and firms) banks lend money to governments through purchasing their bonds. </a:t>
            </a:r>
          </a:p>
          <a:p>
            <a:pPr marL="742950" lvl="1" indent="-285750">
              <a:buFont typeface="Wingdings" pitchFamily="2" charset="2"/>
              <a:buChar char="Ø"/>
            </a:pPr>
            <a:r>
              <a:rPr lang="en-US" sz="1600" dirty="0" smtClean="0"/>
              <a:t>Bonds held by households and commercial banks are highly </a:t>
            </a:r>
            <a:r>
              <a:rPr lang="en-US" sz="1600" i="1" dirty="0" smtClean="0"/>
              <a:t>illiquid</a:t>
            </a:r>
            <a:r>
              <a:rPr lang="en-US" sz="1600" dirty="0" smtClean="0"/>
              <a:t>, meaning they are a form of money that </a:t>
            </a:r>
            <a:r>
              <a:rPr lang="en-US" sz="1600" i="1" dirty="0" smtClean="0"/>
              <a:t>cannot be spent</a:t>
            </a:r>
            <a:r>
              <a:rPr lang="en-US" sz="1600" dirty="0" smtClean="0"/>
              <a:t>. </a:t>
            </a:r>
          </a:p>
          <a:p>
            <a:pPr marL="742950" lvl="1" indent="-285750">
              <a:buFont typeface="Wingdings" pitchFamily="2" charset="2"/>
              <a:buChar char="Ø"/>
            </a:pPr>
            <a:r>
              <a:rPr lang="en-US" sz="1600" dirty="0" smtClean="0"/>
              <a:t>If a central bank wishes to increase the supply of </a:t>
            </a:r>
            <a:r>
              <a:rPr lang="en-US" sz="1600" i="1" dirty="0" smtClean="0"/>
              <a:t>liquid money</a:t>
            </a:r>
            <a:r>
              <a:rPr lang="en-US" sz="1600" dirty="0" smtClean="0"/>
              <a:t>, it can buy these bonds off of banks and households, increasing the supply of money. If it wishes to decrease the money supply, it can sell these bonds to banks and households</a:t>
            </a:r>
            <a:endParaRPr lang="en-US" sz="1600" b="1" dirty="0">
              <a:solidFill>
                <a:srgbClr val="0000CC"/>
              </a:solidFill>
            </a:endParaRPr>
          </a:p>
        </p:txBody>
      </p:sp>
      <p:grpSp>
        <p:nvGrpSpPr>
          <p:cNvPr id="7" name="Group 7"/>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4" name="TextBox 1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4061066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44000" cy="4818370"/>
              </a:xfrm>
              <a:prstGeom prst="rect">
                <a:avLst/>
              </a:prstGeom>
              <a:noFill/>
            </p:spPr>
            <p:txBody>
              <a:bodyPr wrap="square" rtlCol="0">
                <a:spAutoFit/>
              </a:bodyPr>
              <a:lstStyle/>
              <a:p>
                <a:r>
                  <a:rPr lang="en-US" sz="2400" dirty="0" smtClean="0">
                    <a:solidFill>
                      <a:srgbClr val="FF0000"/>
                    </a:solidFill>
                  </a:rPr>
                  <a:t>Open Market Operations as a Tool of Monetary Policy</a:t>
                </a:r>
              </a:p>
              <a:p>
                <a:r>
                  <a:rPr lang="en-US" dirty="0" smtClean="0"/>
                  <a:t>When a central bank buys bonds from commercial banks and households on the open market, the money supply increases by a factor determined by the size of the money multiplier.</a:t>
                </a:r>
                <a:endParaRPr lang="en-US" dirty="0"/>
              </a:p>
              <a:p>
                <a:endParaRPr lang="en-US" sz="1050" b="1" dirty="0" smtClean="0">
                  <a:solidFill>
                    <a:srgbClr val="0000CC"/>
                  </a:solidFill>
                </a:endParaRPr>
              </a:p>
              <a:p>
                <a:r>
                  <a:rPr lang="en-US" sz="1600" b="1" dirty="0" smtClean="0">
                    <a:solidFill>
                      <a:srgbClr val="0000CC"/>
                    </a:solidFill>
                  </a:rPr>
                  <a:t>Assume the reserve ratio is 0.1 and the Federal Reserve buys $50 million of bonds from commercial banks and the public. </a:t>
                </a:r>
                <a:r>
                  <a:rPr lang="en-US" sz="1600" b="1" i="1" dirty="0" smtClean="0"/>
                  <a:t>Question: </a:t>
                </a:r>
                <a:r>
                  <a:rPr lang="en-US" sz="1600" i="1" dirty="0" smtClean="0"/>
                  <a:t>What is the largest possible change in the total money supply resulting from the Fed’s open market operation?</a:t>
                </a:r>
              </a:p>
              <a:p>
                <a:pPr marL="285750" indent="-285750">
                  <a:buFont typeface="Arial" pitchFamily="34" charset="0"/>
                  <a:buChar char="•"/>
                </a:pPr>
                <a:r>
                  <a:rPr lang="en-US" sz="1600" dirty="0" smtClean="0"/>
                  <a:t>To answer this question we must first determine the money multiplier: </a:t>
                </a:r>
                <a14:m>
                  <m:oMath xmlns:m="http://schemas.openxmlformats.org/officeDocument/2006/math">
                    <m:f>
                      <m:fPr>
                        <m:ctrlPr>
                          <a:rPr lang="en-US" sz="1600" b="1" i="1" smtClean="0">
                            <a:solidFill>
                              <a:srgbClr val="0000CC"/>
                            </a:solidFill>
                            <a:latin typeface="Cambria Math"/>
                          </a:rPr>
                        </m:ctrlPr>
                      </m:fPr>
                      <m:num>
                        <m:r>
                          <a:rPr lang="en-US" sz="1600" b="1" i="1" smtClean="0">
                            <a:solidFill>
                              <a:srgbClr val="0000CC"/>
                            </a:solidFill>
                            <a:latin typeface="Cambria Math"/>
                          </a:rPr>
                          <m:t>𝟏</m:t>
                        </m:r>
                      </m:num>
                      <m:den>
                        <m:r>
                          <a:rPr lang="en-US" sz="1600" b="1" i="1" smtClean="0">
                            <a:solidFill>
                              <a:srgbClr val="0000CC"/>
                            </a:solidFill>
                            <a:latin typeface="Cambria Math"/>
                          </a:rPr>
                          <m:t>𝑹𝑹𝑹</m:t>
                        </m:r>
                      </m:den>
                    </m:f>
                    <m:r>
                      <a:rPr lang="en-US" sz="1600" b="1" i="1" smtClean="0">
                        <a:solidFill>
                          <a:srgbClr val="0000CC"/>
                        </a:solidFill>
                        <a:latin typeface="Cambria Math"/>
                      </a:rPr>
                      <m:t>=</m:t>
                    </m:r>
                    <m:f>
                      <m:fPr>
                        <m:ctrlPr>
                          <a:rPr lang="en-US" sz="1600" b="1" i="1" smtClean="0">
                            <a:solidFill>
                              <a:srgbClr val="0000CC"/>
                            </a:solidFill>
                            <a:latin typeface="Cambria Math"/>
                          </a:rPr>
                        </m:ctrlPr>
                      </m:fPr>
                      <m:num>
                        <m:r>
                          <a:rPr lang="en-US" sz="1600" b="1" i="1" smtClean="0">
                            <a:solidFill>
                              <a:srgbClr val="0000CC"/>
                            </a:solidFill>
                            <a:latin typeface="Cambria Math"/>
                          </a:rPr>
                          <m:t>𝟏</m:t>
                        </m:r>
                      </m:num>
                      <m:den>
                        <m:r>
                          <a:rPr lang="en-US" sz="1600" b="1" i="1" smtClean="0">
                            <a:solidFill>
                              <a:srgbClr val="0000CC"/>
                            </a:solidFill>
                            <a:latin typeface="Cambria Math"/>
                          </a:rPr>
                          <m:t>𝟎</m:t>
                        </m:r>
                        <m:r>
                          <a:rPr lang="en-US" sz="1600" b="1" i="1" smtClean="0">
                            <a:solidFill>
                              <a:srgbClr val="0000CC"/>
                            </a:solidFill>
                            <a:latin typeface="Cambria Math"/>
                          </a:rPr>
                          <m:t>.</m:t>
                        </m:r>
                        <m:r>
                          <a:rPr lang="en-US" sz="1600" b="1" i="1" smtClean="0">
                            <a:solidFill>
                              <a:srgbClr val="0000CC"/>
                            </a:solidFill>
                            <a:latin typeface="Cambria Math"/>
                          </a:rPr>
                          <m:t>𝟏</m:t>
                        </m:r>
                      </m:den>
                    </m:f>
                    <m:r>
                      <a:rPr lang="en-US" sz="1600" b="1" i="1" smtClean="0">
                        <a:solidFill>
                          <a:srgbClr val="0000CC"/>
                        </a:solidFill>
                        <a:latin typeface="Cambria Math"/>
                      </a:rPr>
                      <m:t>=</m:t>
                    </m:r>
                    <m:r>
                      <a:rPr lang="en-US" sz="1600" b="1" i="1" smtClean="0">
                        <a:solidFill>
                          <a:srgbClr val="0000CC"/>
                        </a:solidFill>
                        <a:latin typeface="Cambria Math"/>
                      </a:rPr>
                      <m:t>𝟏𝟎</m:t>
                    </m:r>
                  </m:oMath>
                </a14:m>
                <a:endParaRPr lang="en-US" sz="1600" b="1" dirty="0" smtClean="0">
                  <a:solidFill>
                    <a:srgbClr val="0000CC"/>
                  </a:solidFill>
                </a:endParaRPr>
              </a:p>
              <a:p>
                <a:pPr marL="285750" indent="-285750">
                  <a:buFont typeface="Arial" pitchFamily="34" charset="0"/>
                  <a:buChar char="•"/>
                </a:pPr>
                <a:r>
                  <a:rPr lang="en-US" sz="1600" dirty="0" smtClean="0"/>
                  <a:t>Multiply the </a:t>
                </a:r>
                <a:r>
                  <a:rPr lang="en-US" sz="1600" i="1" dirty="0" smtClean="0"/>
                  <a:t>full amount by which the Fed buys bonds</a:t>
                </a:r>
                <a:r>
                  <a:rPr lang="en-US" sz="1600" dirty="0" smtClean="0"/>
                  <a:t> by the money multiplier to find the total change in the money supply: </a:t>
                </a:r>
                <a14:m>
                  <m:oMath xmlns:m="http://schemas.openxmlformats.org/officeDocument/2006/math">
                    <m:r>
                      <a:rPr lang="en-US" sz="1600" b="1" i="1" smtClean="0">
                        <a:solidFill>
                          <a:srgbClr val="FF0000"/>
                        </a:solidFill>
                        <a:latin typeface="Cambria Math"/>
                      </a:rPr>
                      <m:t>$</m:t>
                    </m:r>
                    <m:r>
                      <a:rPr lang="en-US" sz="1600" b="1" i="1" smtClean="0">
                        <a:solidFill>
                          <a:srgbClr val="FF0000"/>
                        </a:solidFill>
                        <a:latin typeface="Cambria Math"/>
                      </a:rPr>
                      <m:t>𝟓𝟎</m:t>
                    </m:r>
                    <m:r>
                      <a:rPr lang="en-US" sz="1600" b="1" i="1" smtClean="0">
                        <a:solidFill>
                          <a:srgbClr val="FF0000"/>
                        </a:solidFill>
                        <a:latin typeface="Cambria Math"/>
                      </a:rPr>
                      <m:t> </m:t>
                    </m:r>
                    <m:r>
                      <a:rPr lang="en-US" sz="1600" b="1" i="1" smtClean="0">
                        <a:solidFill>
                          <a:srgbClr val="FF0000"/>
                        </a:solidFill>
                        <a:latin typeface="Cambria Math"/>
                      </a:rPr>
                      <m:t>𝒎𝒊𝒍𝒍𝒊𝒐𝒏</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𝟏𝟎</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𝟓𝟎𝟎</m:t>
                    </m:r>
                    <m:r>
                      <a:rPr lang="en-US" sz="1600" b="1" i="1" smtClean="0">
                        <a:solidFill>
                          <a:srgbClr val="FF0000"/>
                        </a:solidFill>
                        <a:latin typeface="Cambria Math"/>
                        <a:ea typeface="Cambria Math"/>
                      </a:rPr>
                      <m:t> </m:t>
                    </m:r>
                    <m:r>
                      <a:rPr lang="en-US" sz="1600" b="1" i="1" smtClean="0">
                        <a:solidFill>
                          <a:srgbClr val="FF0000"/>
                        </a:solidFill>
                        <a:latin typeface="Cambria Math"/>
                        <a:ea typeface="Cambria Math"/>
                      </a:rPr>
                      <m:t>𝒎𝒊𝒍𝒍𝒊𝒐𝒏</m:t>
                    </m:r>
                  </m:oMath>
                </a14:m>
                <a:endParaRPr lang="en-US" sz="1600" b="1" dirty="0" smtClean="0"/>
              </a:p>
              <a:p>
                <a:pPr marL="285750" indent="-285750">
                  <a:buFont typeface="Arial" pitchFamily="34" charset="0"/>
                  <a:buChar char="•"/>
                </a:pPr>
                <a:r>
                  <a:rPr lang="en-US" sz="1600" dirty="0" smtClean="0"/>
                  <a:t>Recall from an earlier slide that if a </a:t>
                </a:r>
                <a:r>
                  <a:rPr lang="en-US" sz="1600" i="1" dirty="0" smtClean="0"/>
                  <a:t>private individual</a:t>
                </a:r>
                <a:r>
                  <a:rPr lang="en-US" sz="1600" dirty="0" smtClean="0"/>
                  <a:t> deposits a certain amount, you only multiply the </a:t>
                </a:r>
                <a:r>
                  <a:rPr lang="en-US" sz="1600" i="1" dirty="0" smtClean="0"/>
                  <a:t>change in the bank’s excess reserves</a:t>
                </a:r>
                <a:r>
                  <a:rPr lang="en-US" sz="1600" dirty="0" smtClean="0"/>
                  <a:t> to determine the change in the money supply</a:t>
                </a:r>
              </a:p>
              <a:p>
                <a:pPr marL="742950" lvl="1" indent="-285750">
                  <a:buFont typeface="Wingdings" pitchFamily="2" charset="2"/>
                  <a:buChar char="Ø"/>
                </a:pPr>
                <a:r>
                  <a:rPr lang="en-US" sz="1600" dirty="0" smtClean="0"/>
                  <a:t>If </a:t>
                </a:r>
                <a:r>
                  <a:rPr lang="en-US" sz="1600" dirty="0"/>
                  <a:t>a households deposits </a:t>
                </a:r>
                <a:r>
                  <a:rPr lang="en-US" sz="1600" dirty="0" smtClean="0"/>
                  <a:t>$50 </a:t>
                </a:r>
                <a:r>
                  <a:rPr lang="en-US" sz="1600" dirty="0"/>
                  <a:t>in a checking account, the supply of checkable deposits will increase by </a:t>
                </a:r>
                <a:r>
                  <a:rPr lang="en-US" sz="1600" dirty="0" smtClean="0"/>
                  <a:t>$50 </a:t>
                </a:r>
                <a:r>
                  <a:rPr lang="en-US" sz="1600" dirty="0"/>
                  <a:t>x </a:t>
                </a:r>
                <a:r>
                  <a:rPr lang="en-US" sz="1600" dirty="0" smtClean="0"/>
                  <a:t>10 </a:t>
                </a:r>
                <a:r>
                  <a:rPr lang="en-US" sz="1600" dirty="0"/>
                  <a:t>= $500. The </a:t>
                </a:r>
                <a:r>
                  <a:rPr lang="en-US" sz="1600" i="1" dirty="0"/>
                  <a:t>money supply</a:t>
                </a:r>
                <a:r>
                  <a:rPr lang="en-US" sz="1600" dirty="0"/>
                  <a:t>, on the other hand, has only grown by $</a:t>
                </a:r>
                <a:r>
                  <a:rPr lang="en-US" sz="1600" dirty="0" smtClean="0"/>
                  <a:t>450</a:t>
                </a:r>
                <a:r>
                  <a:rPr lang="en-US" sz="1600" dirty="0"/>
                  <a:t>, since the initial </a:t>
                </a:r>
                <a:r>
                  <a:rPr lang="en-US" sz="1600" dirty="0" smtClean="0"/>
                  <a:t>$</a:t>
                </a:r>
                <a:r>
                  <a:rPr lang="en-US" sz="1600" dirty="0"/>
                  <a:t>5</a:t>
                </a:r>
                <a:r>
                  <a:rPr lang="en-US" sz="1600" dirty="0" smtClean="0"/>
                  <a:t>0 deposit was </a:t>
                </a:r>
                <a:r>
                  <a:rPr lang="en-US" sz="1600" dirty="0"/>
                  <a:t>already part of the money supply</a:t>
                </a:r>
                <a:r>
                  <a:rPr lang="en-US" sz="1600" dirty="0" smtClean="0"/>
                  <a:t>.</a:t>
                </a:r>
              </a:p>
              <a:p>
                <a:pPr marL="742950" lvl="1" indent="-285750">
                  <a:buFont typeface="Wingdings" pitchFamily="2" charset="2"/>
                  <a:buChar char="Ø"/>
                </a:pPr>
                <a:r>
                  <a:rPr lang="en-US" sz="1600" dirty="0" smtClean="0"/>
                  <a:t>When a central bank increases bank deposits through open market bond purchases, the money supply grows by the full amount times the money multiplier, since money held at the central bank was </a:t>
                </a:r>
                <a:r>
                  <a:rPr lang="en-US" sz="1600" i="1" dirty="0" smtClean="0"/>
                  <a:t>not previously part of the money supply.</a:t>
                </a:r>
                <a:endParaRPr lang="en-US" sz="1200" dirty="0"/>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4818370"/>
              </a:xfrm>
              <a:prstGeom prst="rect">
                <a:avLst/>
              </a:prstGeom>
              <a:blipFill rotWithShape="1">
                <a:blip r:embed="rId2"/>
                <a:stretch>
                  <a:fillRect l="-1000" t="-1011" r="-67"/>
                </a:stretch>
              </a:blipFill>
            </p:spPr>
            <p:txBody>
              <a:bodyPr/>
              <a:lstStyle/>
              <a:p>
                <a:r>
                  <a:rPr lang="en-US">
                    <a:noFill/>
                  </a:rPr>
                  <a:t> </a:t>
                </a:r>
              </a:p>
            </p:txBody>
          </p:sp>
        </mc:Fallback>
      </mc:AlternateContent>
      <p:grpSp>
        <p:nvGrpSpPr>
          <p:cNvPr id="7" name="Group 7"/>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4" name="TextBox 1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2372633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5047536"/>
          </a:xfrm>
          <a:prstGeom prst="rect">
            <a:avLst/>
          </a:prstGeom>
          <a:noFill/>
        </p:spPr>
        <p:txBody>
          <a:bodyPr wrap="square" rtlCol="0">
            <a:spAutoFit/>
          </a:bodyPr>
          <a:lstStyle/>
          <a:p>
            <a:r>
              <a:rPr lang="en-US" sz="2400" dirty="0" smtClean="0">
                <a:solidFill>
                  <a:srgbClr val="FF0000"/>
                </a:solidFill>
              </a:rPr>
              <a:t>Introduction to Monetary Policy</a:t>
            </a:r>
          </a:p>
          <a:p>
            <a:r>
              <a:rPr lang="en-US" dirty="0" smtClean="0"/>
              <a:t>In the previous unit we examined the government’s use of taxation and government spending as a means of stimulating or contracting aggregate demand to promote macroeconomic objectives. In this unit we will study an entirely different set of tools policymakers can employ to promote the same macroeconomic goals: </a:t>
            </a:r>
          </a:p>
          <a:p>
            <a:endParaRPr lang="en-US" dirty="0"/>
          </a:p>
          <a:p>
            <a:r>
              <a:rPr lang="en-US" sz="1600" b="1" dirty="0" smtClean="0"/>
              <a:t>Monetary Policy: </a:t>
            </a:r>
            <a:r>
              <a:rPr lang="en-US" sz="1600" dirty="0" smtClean="0"/>
              <a:t>A central bank’s manipulation of the money supply and interest rates in an economy aimed at stimulating or contracting aggregate demand to promote the achievement of the macroeconomic objectives of</a:t>
            </a:r>
          </a:p>
          <a:p>
            <a:pPr marL="285750" indent="-285750">
              <a:buFont typeface="Arial" pitchFamily="34" charset="0"/>
              <a:buChar char="•"/>
            </a:pPr>
            <a:r>
              <a:rPr lang="en-US" sz="1600" dirty="0" smtClean="0"/>
              <a:t>Full employment</a:t>
            </a:r>
          </a:p>
          <a:p>
            <a:pPr marL="285750" indent="-285750">
              <a:buFont typeface="Arial" pitchFamily="34" charset="0"/>
              <a:buChar char="•"/>
            </a:pPr>
            <a:r>
              <a:rPr lang="en-US" sz="1600" dirty="0" smtClean="0"/>
              <a:t>Economic growth, and most importantly to monetary policymakers, </a:t>
            </a:r>
          </a:p>
          <a:p>
            <a:pPr marL="285750" indent="-285750">
              <a:buFont typeface="Arial" pitchFamily="34" charset="0"/>
              <a:buChar char="•"/>
            </a:pPr>
            <a:r>
              <a:rPr lang="en-US" sz="1600" b="1" dirty="0" smtClean="0">
                <a:solidFill>
                  <a:srgbClr val="FF0000"/>
                </a:solidFill>
              </a:rPr>
              <a:t>Price level stability</a:t>
            </a:r>
          </a:p>
          <a:p>
            <a:endParaRPr lang="en-US" sz="1600" b="1" dirty="0">
              <a:solidFill>
                <a:srgbClr val="FF0000"/>
              </a:solidFill>
            </a:endParaRPr>
          </a:p>
          <a:p>
            <a:r>
              <a:rPr lang="en-US" sz="1600" b="1" dirty="0" smtClean="0">
                <a:solidFill>
                  <a:srgbClr val="0000CC"/>
                </a:solidFill>
              </a:rPr>
              <a:t>What is a Central Bank? </a:t>
            </a:r>
            <a:r>
              <a:rPr lang="en-US" sz="1600" dirty="0" smtClean="0"/>
              <a:t>A central bank is the institution in most modern, market economies that controls the overall supply of money in the nation’s economy. Most central banks act </a:t>
            </a:r>
            <a:r>
              <a:rPr lang="en-US" sz="1600" i="1" dirty="0" smtClean="0"/>
              <a:t>independently </a:t>
            </a:r>
            <a:r>
              <a:rPr lang="en-US" sz="1600" dirty="0" smtClean="0"/>
              <a:t>of the nation’s government, and are thus, in theory, insulated from political agendas and influence. Examples include: </a:t>
            </a:r>
          </a:p>
          <a:p>
            <a:pPr marL="285750" indent="-285750">
              <a:buFont typeface="Arial" pitchFamily="34" charset="0"/>
              <a:buChar char="•"/>
            </a:pPr>
            <a:r>
              <a:rPr lang="en-US" sz="1600" b="1" dirty="0" smtClean="0">
                <a:solidFill>
                  <a:srgbClr val="0000CC"/>
                </a:solidFill>
              </a:rPr>
              <a:t>In the US: </a:t>
            </a:r>
            <a:r>
              <a:rPr lang="en-US" sz="1600" dirty="0" smtClean="0">
                <a:solidFill>
                  <a:srgbClr val="0000CC"/>
                </a:solidFill>
              </a:rPr>
              <a:t>The Federal Reserve Bank</a:t>
            </a:r>
          </a:p>
          <a:p>
            <a:pPr marL="285750" indent="-285750">
              <a:buFont typeface="Arial" pitchFamily="34" charset="0"/>
              <a:buChar char="•"/>
            </a:pPr>
            <a:r>
              <a:rPr lang="en-US" sz="1600" b="1" dirty="0" smtClean="0">
                <a:solidFill>
                  <a:srgbClr val="0000CC"/>
                </a:solidFill>
              </a:rPr>
              <a:t>In the UK: </a:t>
            </a:r>
            <a:r>
              <a:rPr lang="en-US" sz="1600" dirty="0" smtClean="0">
                <a:solidFill>
                  <a:srgbClr val="0000CC"/>
                </a:solidFill>
              </a:rPr>
              <a:t>The Bank of England</a:t>
            </a:r>
          </a:p>
          <a:p>
            <a:pPr marL="285750" indent="-285750">
              <a:buFont typeface="Arial" pitchFamily="34" charset="0"/>
              <a:buChar char="•"/>
            </a:pPr>
            <a:r>
              <a:rPr lang="en-US" sz="1600" b="1" dirty="0" smtClean="0">
                <a:solidFill>
                  <a:srgbClr val="0000CC"/>
                </a:solidFill>
              </a:rPr>
              <a:t>In China: </a:t>
            </a:r>
            <a:r>
              <a:rPr lang="en-US" sz="1600" dirty="0" smtClean="0">
                <a:solidFill>
                  <a:srgbClr val="0000CC"/>
                </a:solidFill>
              </a:rPr>
              <a:t>The People’s Bank of China</a:t>
            </a:r>
            <a:endParaRPr lang="en-US" sz="1600" dirty="0">
              <a:solidFill>
                <a:srgbClr val="0000CC"/>
              </a:solidFill>
            </a:endParaRPr>
          </a:p>
        </p:txBody>
      </p:sp>
      <p:sp>
        <p:nvSpPr>
          <p:cNvPr id="4" name="TextBox 3"/>
          <p:cNvSpPr txBox="1"/>
          <p:nvPr/>
        </p:nvSpPr>
        <p:spPr>
          <a:xfrm>
            <a:off x="3887924" y="4922103"/>
            <a:ext cx="5044516" cy="830997"/>
          </a:xfrm>
          <a:prstGeom prst="rect">
            <a:avLst/>
          </a:prstGeom>
          <a:noFill/>
        </p:spPr>
        <p:txBody>
          <a:bodyPr wrap="square" rtlCol="0">
            <a:spAutoFit/>
          </a:bodyPr>
          <a:lstStyle/>
          <a:p>
            <a:pPr marL="285750" indent="-285750">
              <a:buFont typeface="Arial" pitchFamily="34" charset="0"/>
              <a:buChar char="•"/>
            </a:pPr>
            <a:r>
              <a:rPr lang="en-US" sz="1600" b="1" dirty="0" smtClean="0">
                <a:solidFill>
                  <a:srgbClr val="0000CC"/>
                </a:solidFill>
              </a:rPr>
              <a:t>In the Eurozone: </a:t>
            </a:r>
            <a:r>
              <a:rPr lang="en-US" sz="1600" dirty="0" smtClean="0">
                <a:solidFill>
                  <a:srgbClr val="0000CC"/>
                </a:solidFill>
              </a:rPr>
              <a:t>The European Central Bank</a:t>
            </a:r>
          </a:p>
          <a:p>
            <a:pPr marL="285750" indent="-285750">
              <a:buFont typeface="Arial" pitchFamily="34" charset="0"/>
              <a:buChar char="•"/>
            </a:pPr>
            <a:r>
              <a:rPr lang="en-US" sz="1600" b="1" dirty="0" smtClean="0">
                <a:solidFill>
                  <a:srgbClr val="0000CC"/>
                </a:solidFill>
              </a:rPr>
              <a:t>In Switzerland: </a:t>
            </a:r>
            <a:r>
              <a:rPr lang="en-US" sz="1600" dirty="0" smtClean="0">
                <a:solidFill>
                  <a:srgbClr val="0000CC"/>
                </a:solidFill>
              </a:rPr>
              <a:t>The Swiss National Bank</a:t>
            </a:r>
          </a:p>
          <a:p>
            <a:pPr marL="285750" indent="-285750">
              <a:buFont typeface="Arial" pitchFamily="34" charset="0"/>
              <a:buChar char="•"/>
            </a:pPr>
            <a:r>
              <a:rPr lang="en-US" sz="1600" b="1" dirty="0" smtClean="0">
                <a:solidFill>
                  <a:srgbClr val="0000CC"/>
                </a:solidFill>
              </a:rPr>
              <a:t>In Japan: </a:t>
            </a:r>
            <a:r>
              <a:rPr lang="en-US" sz="1600" dirty="0" smtClean="0">
                <a:solidFill>
                  <a:srgbClr val="0000CC"/>
                </a:solidFill>
              </a:rPr>
              <a:t>The Bank of Japan</a:t>
            </a:r>
            <a:endParaRPr lang="en-US" sz="1600" dirty="0">
              <a:solidFill>
                <a:srgbClr val="0000CC"/>
              </a:solidFill>
            </a:endParaRPr>
          </a:p>
        </p:txBody>
      </p:sp>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8" name="TextBox 17"/>
          <p:cNvSpPr txBox="1"/>
          <p:nvPr/>
        </p:nvSpPr>
        <p:spPr>
          <a:xfrm>
            <a:off x="5747048" y="114300"/>
            <a:ext cx="2025352" cy="523220"/>
          </a:xfrm>
          <a:prstGeom prst="rect">
            <a:avLst/>
          </a:prstGeom>
          <a:noFill/>
        </p:spPr>
        <p:txBody>
          <a:bodyPr vert="horz" wrap="square" rtlCol="0">
            <a:spAutoFit/>
          </a:bodyPr>
          <a:lstStyle/>
          <a:p>
            <a:pPr algn="ctr"/>
            <a:r>
              <a:rPr lang="en-US" sz="1400" i="1" dirty="0" smtClean="0">
                <a:latin typeface="Lucida Sans - 20"/>
              </a:rPr>
              <a:t>Introduction to Monetary Policy</a:t>
            </a:r>
            <a:endParaRPr lang="en-US" sz="1200" i="1" dirty="0">
              <a:latin typeface="Lucida Sans - 18"/>
            </a:endParaRPr>
          </a:p>
        </p:txBody>
      </p:sp>
    </p:spTree>
    <p:extLst>
      <p:ext uri="{BB962C8B-B14F-4D97-AF65-F5344CB8AC3E}">
        <p14:creationId xmlns:p14="http://schemas.microsoft.com/office/powerpoint/2010/main" val="23935739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730250"/>
            <a:ext cx="9144000" cy="1569660"/>
          </a:xfrm>
          <a:prstGeom prst="rect">
            <a:avLst/>
          </a:prstGeom>
          <a:noFill/>
        </p:spPr>
        <p:txBody>
          <a:bodyPr vert="horz" wrap="square" rtlCol="0">
            <a:spAutoFit/>
          </a:bodyPr>
          <a:lstStyle/>
          <a:p>
            <a:r>
              <a:rPr lang="en-US" sz="2400" dirty="0" smtClean="0">
                <a:solidFill>
                  <a:srgbClr val="FF0000"/>
                </a:solidFill>
              </a:rPr>
              <a:t>Expansionary Monetary Policy and the Federal Funds Rate</a:t>
            </a:r>
          </a:p>
          <a:p>
            <a:r>
              <a:rPr lang="en-US" dirty="0" smtClean="0"/>
              <a:t>A central bank’s open market operations aims to affect commercial interest rates by targeting the </a:t>
            </a:r>
            <a:r>
              <a:rPr lang="en-US" i="1" dirty="0" smtClean="0"/>
              <a:t>federal funds rate. </a:t>
            </a:r>
            <a:r>
              <a:rPr lang="en-US" b="1" i="1" dirty="0" smtClean="0">
                <a:solidFill>
                  <a:srgbClr val="0000CC"/>
                </a:solidFill>
              </a:rPr>
              <a:t>The Federal Funds Rate: </a:t>
            </a:r>
            <a:r>
              <a:rPr lang="en-US" dirty="0" smtClean="0"/>
              <a:t>The interest rate that commercial banks charge one another for lending their own excess reserves </a:t>
            </a:r>
            <a:r>
              <a:rPr lang="en-US" i="1" dirty="0" smtClean="0"/>
              <a:t>to each other</a:t>
            </a:r>
            <a:r>
              <a:rPr lang="en-US" dirty="0" smtClean="0"/>
              <a:t> for short-term loans meant to assure that every bank meets its reserve requirement daily. </a:t>
            </a:r>
            <a:endParaRPr lang="en-US" sz="1400" dirty="0">
              <a:cs typeface="Arial" pitchFamily="34" charset="0"/>
            </a:endParaRPr>
          </a:p>
        </p:txBody>
      </p:sp>
      <p:grpSp>
        <p:nvGrpSpPr>
          <p:cNvPr id="43" name="Group 42"/>
          <p:cNvGrpSpPr/>
          <p:nvPr/>
        </p:nvGrpSpPr>
        <p:grpSpPr>
          <a:xfrm>
            <a:off x="4626432" y="2247900"/>
            <a:ext cx="4593768" cy="3349743"/>
            <a:chOff x="4626432" y="2406334"/>
            <a:chExt cx="4593768" cy="3349743"/>
          </a:xfrm>
        </p:grpSpPr>
        <p:grpSp>
          <p:nvGrpSpPr>
            <p:cNvPr id="14" name="Group 13"/>
            <p:cNvGrpSpPr>
              <a:grpSpLocks noChangeAspect="1"/>
            </p:cNvGrpSpPr>
            <p:nvPr/>
          </p:nvGrpSpPr>
          <p:grpSpPr>
            <a:xfrm>
              <a:off x="4626432" y="2406334"/>
              <a:ext cx="4593768" cy="3349743"/>
              <a:chOff x="5502060" y="1638300"/>
              <a:chExt cx="4594440" cy="4020279"/>
            </a:xfrm>
          </p:grpSpPr>
          <p:cxnSp>
            <p:nvCxnSpPr>
              <p:cNvPr id="15" name="Straight Connector 14"/>
              <p:cNvCxnSpPr/>
              <p:nvPr/>
            </p:nvCxnSpPr>
            <p:spPr>
              <a:xfrm>
                <a:off x="6235700" y="1752600"/>
                <a:ext cx="0" cy="31369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23000" y="4889500"/>
                <a:ext cx="36322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873861" y="1638300"/>
                <a:ext cx="2438400" cy="369386"/>
              </a:xfrm>
              <a:prstGeom prst="rect">
                <a:avLst/>
              </a:prstGeom>
              <a:noFill/>
            </p:spPr>
            <p:txBody>
              <a:bodyPr vert="horz" rtlCol="0">
                <a:spAutoFit/>
              </a:bodyPr>
              <a:lstStyle/>
              <a:p>
                <a:r>
                  <a:rPr lang="en-US" sz="1400" b="1" dirty="0" smtClean="0">
                    <a:solidFill>
                      <a:srgbClr val="FF6820"/>
                    </a:solidFill>
                  </a:rPr>
                  <a:t>Federal Funds Market</a:t>
                </a:r>
                <a:endParaRPr lang="en-US" sz="1400" b="1" dirty="0">
                  <a:solidFill>
                    <a:srgbClr val="FF6820"/>
                  </a:solidFill>
                </a:endParaRPr>
              </a:p>
            </p:txBody>
          </p:sp>
          <p:sp>
            <p:nvSpPr>
              <p:cNvPr id="18" name="TextBox 17"/>
              <p:cNvSpPr txBox="1"/>
              <p:nvPr/>
            </p:nvSpPr>
            <p:spPr>
              <a:xfrm rot="16200000">
                <a:off x="4509867" y="2989065"/>
                <a:ext cx="2292207" cy="307822"/>
              </a:xfrm>
              <a:prstGeom prst="rect">
                <a:avLst/>
              </a:prstGeom>
              <a:noFill/>
            </p:spPr>
            <p:txBody>
              <a:bodyPr vert="horz" wrap="square" rtlCol="0">
                <a:spAutoFit/>
              </a:bodyPr>
              <a:lstStyle/>
              <a:p>
                <a:r>
                  <a:rPr lang="en-US" sz="1400" dirty="0" smtClean="0">
                    <a:solidFill>
                      <a:srgbClr val="000000"/>
                    </a:solidFill>
                  </a:rPr>
                  <a:t>Federal Funds rate</a:t>
                </a:r>
                <a:endParaRPr lang="en-US" sz="1400" dirty="0">
                  <a:solidFill>
                    <a:srgbClr val="000000"/>
                  </a:solidFill>
                </a:endParaRPr>
              </a:p>
            </p:txBody>
          </p:sp>
          <p:sp>
            <p:nvSpPr>
              <p:cNvPr id="19" name="TextBox 18"/>
              <p:cNvSpPr txBox="1"/>
              <p:nvPr/>
            </p:nvSpPr>
            <p:spPr>
              <a:xfrm>
                <a:off x="7051995" y="5289193"/>
                <a:ext cx="2108200" cy="369386"/>
              </a:xfrm>
              <a:prstGeom prst="rect">
                <a:avLst/>
              </a:prstGeom>
              <a:noFill/>
            </p:spPr>
            <p:txBody>
              <a:bodyPr vert="horz" rtlCol="0">
                <a:spAutoFit/>
              </a:bodyPr>
              <a:lstStyle/>
              <a:p>
                <a:r>
                  <a:rPr lang="en-US" sz="1400" dirty="0" smtClean="0">
                    <a:solidFill>
                      <a:srgbClr val="000000"/>
                    </a:solidFill>
                  </a:rPr>
                  <a:t>Quantity of Reserves</a:t>
                </a:r>
                <a:endParaRPr lang="en-US" sz="1400" dirty="0">
                  <a:solidFill>
                    <a:srgbClr val="000000"/>
                  </a:solidFill>
                </a:endParaRPr>
              </a:p>
            </p:txBody>
          </p:sp>
          <p:cxnSp>
            <p:nvCxnSpPr>
              <p:cNvPr id="20" name="Straight Connector 19"/>
              <p:cNvCxnSpPr/>
              <p:nvPr/>
            </p:nvCxnSpPr>
            <p:spPr>
              <a:xfrm>
                <a:off x="6223000" y="2545592"/>
                <a:ext cx="3213100" cy="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261100" y="3225800"/>
                <a:ext cx="3213100" cy="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261100" y="3937000"/>
                <a:ext cx="3213100" cy="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16700" y="2082800"/>
                <a:ext cx="2705100" cy="24638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9359900" y="4381500"/>
                <a:ext cx="584200" cy="369386"/>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f</a:t>
                </a:r>
                <a:endParaRPr lang="en-US" sz="1400" baseline="-25000">
                  <a:solidFill>
                    <a:srgbClr val="000000"/>
                  </a:solidFill>
                </a:endParaRPr>
              </a:p>
            </p:txBody>
          </p:sp>
          <p:sp>
            <p:nvSpPr>
              <p:cNvPr id="25" name="TextBox 24"/>
              <p:cNvSpPr txBox="1"/>
              <p:nvPr/>
            </p:nvSpPr>
            <p:spPr>
              <a:xfrm>
                <a:off x="9423400" y="2374900"/>
                <a:ext cx="635000" cy="369386"/>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f3</a:t>
                </a:r>
                <a:endParaRPr lang="en-US" sz="1400" baseline="-25000">
                  <a:solidFill>
                    <a:srgbClr val="000000"/>
                  </a:solidFill>
                </a:endParaRPr>
              </a:p>
            </p:txBody>
          </p:sp>
          <p:sp>
            <p:nvSpPr>
              <p:cNvPr id="26" name="TextBox 25"/>
              <p:cNvSpPr txBox="1"/>
              <p:nvPr/>
            </p:nvSpPr>
            <p:spPr>
              <a:xfrm>
                <a:off x="9461500" y="3060700"/>
                <a:ext cx="635000" cy="369386"/>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f1</a:t>
                </a:r>
                <a:endParaRPr lang="en-US" sz="1400" baseline="-25000">
                  <a:solidFill>
                    <a:srgbClr val="000000"/>
                  </a:solidFill>
                </a:endParaRPr>
              </a:p>
            </p:txBody>
          </p:sp>
          <p:sp>
            <p:nvSpPr>
              <p:cNvPr id="27" name="TextBox 26"/>
              <p:cNvSpPr txBox="1"/>
              <p:nvPr/>
            </p:nvSpPr>
            <p:spPr>
              <a:xfrm>
                <a:off x="9461500" y="3759199"/>
                <a:ext cx="635000" cy="369386"/>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f2</a:t>
                </a:r>
                <a:endParaRPr lang="en-US" sz="1400" baseline="-25000">
                  <a:solidFill>
                    <a:srgbClr val="000000"/>
                  </a:solidFill>
                </a:endParaRPr>
              </a:p>
            </p:txBody>
          </p:sp>
          <p:cxnSp>
            <p:nvCxnSpPr>
              <p:cNvPr id="28" name="Straight Connector 27"/>
              <p:cNvCxnSpPr/>
              <p:nvPr/>
            </p:nvCxnSpPr>
            <p:spPr>
              <a:xfrm>
                <a:off x="7023100" y="2476500"/>
                <a:ext cx="0" cy="241300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848600" y="3213100"/>
                <a:ext cx="0" cy="166370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648700" y="3937000"/>
                <a:ext cx="0" cy="93980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806904" y="2359112"/>
                <a:ext cx="508000" cy="369386"/>
              </a:xfrm>
              <a:prstGeom prst="rect">
                <a:avLst/>
              </a:prstGeom>
              <a:noFill/>
            </p:spPr>
            <p:txBody>
              <a:bodyPr vert="horz" rtlCol="0">
                <a:spAutoFit/>
              </a:bodyPr>
              <a:lstStyle/>
              <a:p>
                <a:r>
                  <a:rPr lang="en-US" sz="1400" dirty="0" smtClean="0">
                    <a:solidFill>
                      <a:srgbClr val="000000"/>
                    </a:solidFill>
                  </a:rPr>
                  <a:t>6%</a:t>
                </a:r>
                <a:endParaRPr lang="en-US" sz="1400" dirty="0">
                  <a:solidFill>
                    <a:srgbClr val="000000"/>
                  </a:solidFill>
                </a:endParaRPr>
              </a:p>
            </p:txBody>
          </p:sp>
          <p:sp>
            <p:nvSpPr>
              <p:cNvPr id="32" name="TextBox 31"/>
              <p:cNvSpPr txBox="1"/>
              <p:nvPr/>
            </p:nvSpPr>
            <p:spPr>
              <a:xfrm>
                <a:off x="5806904" y="3094312"/>
                <a:ext cx="508000" cy="369386"/>
              </a:xfrm>
              <a:prstGeom prst="rect">
                <a:avLst/>
              </a:prstGeom>
              <a:noFill/>
            </p:spPr>
            <p:txBody>
              <a:bodyPr vert="horz" rtlCol="0">
                <a:spAutoFit/>
              </a:bodyPr>
              <a:lstStyle/>
              <a:p>
                <a:r>
                  <a:rPr lang="en-US" sz="1400" dirty="0" smtClean="0">
                    <a:solidFill>
                      <a:srgbClr val="000000"/>
                    </a:solidFill>
                  </a:rPr>
                  <a:t>4%</a:t>
                </a:r>
                <a:endParaRPr lang="en-US" sz="1400" dirty="0">
                  <a:solidFill>
                    <a:srgbClr val="000000"/>
                  </a:solidFill>
                </a:endParaRPr>
              </a:p>
            </p:txBody>
          </p:sp>
          <p:sp>
            <p:nvSpPr>
              <p:cNvPr id="33" name="TextBox 32"/>
              <p:cNvSpPr txBox="1"/>
              <p:nvPr/>
            </p:nvSpPr>
            <p:spPr>
              <a:xfrm>
                <a:off x="5806904" y="3848100"/>
                <a:ext cx="508000" cy="369386"/>
              </a:xfrm>
              <a:prstGeom prst="rect">
                <a:avLst/>
              </a:prstGeom>
              <a:noFill/>
            </p:spPr>
            <p:txBody>
              <a:bodyPr vert="horz" rtlCol="0">
                <a:spAutoFit/>
              </a:bodyPr>
              <a:lstStyle/>
              <a:p>
                <a:r>
                  <a:rPr lang="en-US" sz="1400" dirty="0" smtClean="0">
                    <a:solidFill>
                      <a:srgbClr val="000000"/>
                    </a:solidFill>
                  </a:rPr>
                  <a:t>2</a:t>
                </a:r>
                <a:r>
                  <a:rPr lang="en-US" sz="1400" dirty="0">
                    <a:solidFill>
                      <a:srgbClr val="000000"/>
                    </a:solidFill>
                  </a:rPr>
                  <a:t>%</a:t>
                </a:r>
              </a:p>
            </p:txBody>
          </p:sp>
          <p:sp>
            <p:nvSpPr>
              <p:cNvPr id="34" name="TextBox 33"/>
              <p:cNvSpPr txBox="1"/>
              <p:nvPr/>
            </p:nvSpPr>
            <p:spPr>
              <a:xfrm>
                <a:off x="7683502" y="4953000"/>
                <a:ext cx="508000" cy="369386"/>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f1</a:t>
                </a:r>
                <a:endParaRPr lang="en-US" sz="1400" baseline="-25000">
                  <a:solidFill>
                    <a:srgbClr val="000000"/>
                  </a:solidFill>
                </a:endParaRPr>
              </a:p>
            </p:txBody>
          </p:sp>
          <p:sp>
            <p:nvSpPr>
              <p:cNvPr id="35" name="TextBox 34"/>
              <p:cNvSpPr txBox="1"/>
              <p:nvPr/>
            </p:nvSpPr>
            <p:spPr>
              <a:xfrm>
                <a:off x="8521700" y="4927601"/>
                <a:ext cx="508000" cy="369386"/>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f2</a:t>
                </a:r>
                <a:endParaRPr lang="en-US" sz="1400" baseline="-25000">
                  <a:solidFill>
                    <a:srgbClr val="000000"/>
                  </a:solidFill>
                </a:endParaRPr>
              </a:p>
            </p:txBody>
          </p:sp>
          <p:sp>
            <p:nvSpPr>
              <p:cNvPr id="36" name="TextBox 35"/>
              <p:cNvSpPr txBox="1"/>
              <p:nvPr/>
            </p:nvSpPr>
            <p:spPr>
              <a:xfrm>
                <a:off x="6883400" y="4953000"/>
                <a:ext cx="508000" cy="369386"/>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f3</a:t>
                </a:r>
                <a:endParaRPr lang="en-US" sz="1400" baseline="-25000">
                  <a:solidFill>
                    <a:srgbClr val="000000"/>
                  </a:solidFill>
                </a:endParaRPr>
              </a:p>
            </p:txBody>
          </p:sp>
        </p:grpSp>
        <p:cxnSp>
          <p:nvCxnSpPr>
            <p:cNvPr id="4" name="Straight Arrow Connector 3"/>
            <p:cNvCxnSpPr/>
            <p:nvPr/>
          </p:nvCxnSpPr>
          <p:spPr>
            <a:xfrm flipV="1">
              <a:off x="7162800" y="3192961"/>
              <a:ext cx="0" cy="462024"/>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41" name="Straight Arrow Connector 40"/>
            <p:cNvCxnSpPr/>
            <p:nvPr/>
          </p:nvCxnSpPr>
          <p:spPr>
            <a:xfrm>
              <a:off x="6553200" y="3827868"/>
              <a:ext cx="0" cy="419697"/>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2" name="TextBox 41"/>
          <p:cNvSpPr txBox="1"/>
          <p:nvPr/>
        </p:nvSpPr>
        <p:spPr>
          <a:xfrm>
            <a:off x="0" y="2324100"/>
            <a:ext cx="4780319" cy="3293209"/>
          </a:xfrm>
          <a:prstGeom prst="rect">
            <a:avLst/>
          </a:prstGeom>
          <a:noFill/>
        </p:spPr>
        <p:txBody>
          <a:bodyPr wrap="square" rtlCol="0">
            <a:spAutoFit/>
          </a:bodyPr>
          <a:lstStyle/>
          <a:p>
            <a:r>
              <a:rPr lang="en-US" b="1" dirty="0" smtClean="0">
                <a:solidFill>
                  <a:srgbClr val="FF0000"/>
                </a:solidFill>
              </a:rPr>
              <a:t>To change the federal </a:t>
            </a:r>
            <a:r>
              <a:rPr lang="en-US" b="1" dirty="0">
                <a:solidFill>
                  <a:srgbClr val="FF0000"/>
                </a:solidFill>
              </a:rPr>
              <a:t>f</a:t>
            </a:r>
            <a:r>
              <a:rPr lang="en-US" b="1" dirty="0" smtClean="0">
                <a:solidFill>
                  <a:srgbClr val="FF0000"/>
                </a:solidFill>
              </a:rPr>
              <a:t>unds rate: </a:t>
            </a:r>
            <a:endParaRPr lang="en-US" dirty="0" smtClean="0">
              <a:solidFill>
                <a:srgbClr val="FF0000"/>
              </a:solidFill>
            </a:endParaRPr>
          </a:p>
          <a:p>
            <a:pPr marL="285750" indent="-285750">
              <a:buFont typeface="Arial" pitchFamily="34" charset="0"/>
              <a:buChar char="•"/>
            </a:pPr>
            <a:r>
              <a:rPr lang="en-US" sz="1600" dirty="0"/>
              <a:t>T</a:t>
            </a:r>
            <a:r>
              <a:rPr lang="en-US" sz="1600" dirty="0" smtClean="0"/>
              <a:t>he CB can buy bonds from the public, which increases the supply of </a:t>
            </a:r>
            <a:r>
              <a:rPr lang="en-US" sz="1600" i="1" dirty="0" smtClean="0"/>
              <a:t>federal funds </a:t>
            </a:r>
            <a:r>
              <a:rPr lang="en-US" sz="1600" dirty="0" smtClean="0"/>
              <a:t>(as banks now have more funds on reserve at the central bank) from Sf1 to Sf2</a:t>
            </a:r>
          </a:p>
          <a:p>
            <a:pPr marL="285750" indent="-285750">
              <a:buFont typeface="Arial" pitchFamily="34" charset="0"/>
              <a:buChar char="•"/>
            </a:pPr>
            <a:r>
              <a:rPr lang="en-US" sz="1600" dirty="0" smtClean="0"/>
              <a:t>With more funds in reserve, banks charge one another lower interest rates to borrow, a decrease which should be passed on to private borrowers as lower commercial interest rates.</a:t>
            </a:r>
          </a:p>
          <a:p>
            <a:pPr marL="285750" indent="-285750">
              <a:buFont typeface="Arial" pitchFamily="34" charset="0"/>
              <a:buChar char="•"/>
            </a:pPr>
            <a:r>
              <a:rPr lang="en-US" sz="1600" dirty="0" smtClean="0"/>
              <a:t>To increase the FF rate, the CB can sell bonds, reducing the supply of federal funds to Sf3, making them more scarce, raising the rates banks charge each other and private borrowers.</a:t>
            </a:r>
            <a:endParaRPr lang="en-US" sz="1600" dirty="0"/>
          </a:p>
        </p:txBody>
      </p:sp>
      <p:grpSp>
        <p:nvGrpSpPr>
          <p:cNvPr id="37" name="Group 7"/>
          <p:cNvGrpSpPr/>
          <p:nvPr/>
        </p:nvGrpSpPr>
        <p:grpSpPr>
          <a:xfrm>
            <a:off x="0" y="0"/>
            <a:ext cx="9144000" cy="697260"/>
            <a:chOff x="0" y="0"/>
            <a:chExt cx="9144000" cy="836712"/>
          </a:xfrm>
        </p:grpSpPr>
        <p:sp>
          <p:nvSpPr>
            <p:cNvPr id="38" name="Rectangle 3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0"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4" name="TextBox 4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27087835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723900"/>
            <a:ext cx="9144000" cy="4955203"/>
          </a:xfrm>
          <a:prstGeom prst="rect">
            <a:avLst/>
          </a:prstGeom>
          <a:noFill/>
        </p:spPr>
        <p:txBody>
          <a:bodyPr vert="horz" wrap="square" rtlCol="0">
            <a:spAutoFit/>
          </a:bodyPr>
          <a:lstStyle/>
          <a:p>
            <a:r>
              <a:rPr lang="en-US" sz="2400" dirty="0" smtClean="0">
                <a:solidFill>
                  <a:srgbClr val="FF0000"/>
                </a:solidFill>
              </a:rPr>
              <a:t>Expansionary Monetary Policy and the Federal Funds Rate</a:t>
            </a:r>
          </a:p>
          <a:p>
            <a:r>
              <a:rPr lang="en-US" dirty="0" smtClean="0"/>
              <a:t>The following example illustrates how a central bank can target the federal funds rate and thus influence commercial interest rates in the economy</a:t>
            </a:r>
          </a:p>
          <a:p>
            <a:pPr marL="285750" indent="-285750">
              <a:buFont typeface="Arial" pitchFamily="34" charset="0"/>
              <a:buChar char="•"/>
            </a:pPr>
            <a:r>
              <a:rPr lang="en-US" sz="1600" dirty="0" smtClean="0">
                <a:cs typeface="Arial" pitchFamily="34" charset="0"/>
              </a:rPr>
              <a:t>Assume </a:t>
            </a:r>
            <a:r>
              <a:rPr lang="en-US" sz="1600" dirty="0">
                <a:cs typeface="Arial" pitchFamily="34" charset="0"/>
              </a:rPr>
              <a:t>Bank A </a:t>
            </a:r>
            <a:r>
              <a:rPr lang="en-US" sz="1600" dirty="0" smtClean="0">
                <a:cs typeface="Arial" pitchFamily="34" charset="0"/>
              </a:rPr>
              <a:t>finds </a:t>
            </a:r>
            <a:r>
              <a:rPr lang="en-US" sz="1600" dirty="0">
                <a:cs typeface="Arial" pitchFamily="34" charset="0"/>
              </a:rPr>
              <a:t>at the end of the day that it has received more deposits than withdrawals, and it now has $1m more in its reserves than it is required to have. Bank A wants to lend that money out as soon as possible to earn interest on it.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Bank </a:t>
            </a:r>
            <a:r>
              <a:rPr lang="en-US" sz="1600" dirty="0">
                <a:cs typeface="Arial" pitchFamily="34" charset="0"/>
              </a:rPr>
              <a:t>B, on the other hand, received more withdrawals than it did deposits during the day, and is $1m short of its required reserves at day’s end. Bank B can borrow Bank A’s excess reserves in order to meet its reserve requirement.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Bank </a:t>
            </a:r>
            <a:r>
              <a:rPr lang="en-US" sz="1600" dirty="0">
                <a:cs typeface="Arial" pitchFamily="34" charset="0"/>
              </a:rPr>
              <a:t>A will not lend it for free, however, and the rate it charges is called the “federal funds” rate, since banks’ reserves are held predominantly by </a:t>
            </a:r>
            <a:r>
              <a:rPr lang="en-US" sz="1600" dirty="0" smtClean="0">
                <a:cs typeface="Arial" pitchFamily="34" charset="0"/>
              </a:rPr>
              <a:t>the Federal </a:t>
            </a:r>
            <a:r>
              <a:rPr lang="en-US" sz="1600" dirty="0">
                <a:cs typeface="Arial" pitchFamily="34" charset="0"/>
              </a:rPr>
              <a:t>Reserve </a:t>
            </a:r>
            <a:r>
              <a:rPr lang="en-US" sz="1600" dirty="0" smtClean="0">
                <a:cs typeface="Arial" pitchFamily="34" charset="0"/>
              </a:rPr>
              <a:t>Bank (in the United States).</a:t>
            </a:r>
          </a:p>
          <a:p>
            <a:pPr marL="285750" indent="-285750">
              <a:buFont typeface="Arial" pitchFamily="34" charset="0"/>
              <a:buChar char="•"/>
            </a:pPr>
            <a:r>
              <a:rPr lang="en-US" sz="1600" dirty="0" smtClean="0">
                <a:cs typeface="Arial" pitchFamily="34" charset="0"/>
              </a:rPr>
              <a:t>Funds </a:t>
            </a:r>
            <a:r>
              <a:rPr lang="en-US" sz="1600" dirty="0">
                <a:cs typeface="Arial" pitchFamily="34" charset="0"/>
              </a:rPr>
              <a:t>at the regional Federal Reserve Bank ("federal funds") will be transferred from Bank A's account to Bank B's account. Both banks have now met their reserve requirements, and Bank A earns interest on its short-term loan to Bank B. </a:t>
            </a:r>
            <a:endParaRPr lang="en-US" sz="1600" dirty="0" smtClean="0">
              <a:cs typeface="Arial" pitchFamily="34" charset="0"/>
            </a:endParaRPr>
          </a:p>
          <a:p>
            <a:pPr marL="285750" indent="-285750">
              <a:buFont typeface="Arial" pitchFamily="34" charset="0"/>
              <a:buChar char="•"/>
            </a:pPr>
            <a:r>
              <a:rPr lang="en-US" sz="1600" i="1" dirty="0" smtClean="0">
                <a:cs typeface="Arial" pitchFamily="34" charset="0"/>
              </a:rPr>
              <a:t>When </a:t>
            </a:r>
            <a:r>
              <a:rPr lang="en-US" sz="1600" i="1" dirty="0">
                <a:cs typeface="Arial" pitchFamily="34" charset="0"/>
              </a:rPr>
              <a:t>the </a:t>
            </a:r>
            <a:r>
              <a:rPr lang="en-US" sz="1600" i="1" dirty="0" smtClean="0">
                <a:cs typeface="Arial" pitchFamily="34" charset="0"/>
              </a:rPr>
              <a:t>CB buys </a:t>
            </a:r>
            <a:r>
              <a:rPr lang="en-US" sz="1600" i="1" dirty="0">
                <a:cs typeface="Arial" pitchFamily="34" charset="0"/>
              </a:rPr>
              <a:t>bonds, all banks experience an increase in their reserves, meaning the supply of federal funds </a:t>
            </a:r>
            <a:r>
              <a:rPr lang="en-US" sz="1600" i="1" dirty="0" smtClean="0">
                <a:cs typeface="Arial" pitchFamily="34" charset="0"/>
              </a:rPr>
              <a:t>increases, lowering </a:t>
            </a:r>
            <a:r>
              <a:rPr lang="en-US" sz="1600" i="1" dirty="0">
                <a:cs typeface="Arial" pitchFamily="34" charset="0"/>
              </a:rPr>
              <a:t>the interest rate on federal funds. </a:t>
            </a:r>
            <a:endParaRPr lang="en-US" sz="1600" i="1" dirty="0" smtClean="0">
              <a:cs typeface="Arial" pitchFamily="34" charset="0"/>
            </a:endParaRPr>
          </a:p>
          <a:p>
            <a:pPr marL="285750" indent="-285750">
              <a:buFont typeface="Arial" pitchFamily="34" charset="0"/>
              <a:buChar char="•"/>
            </a:pPr>
            <a:r>
              <a:rPr lang="en-US" sz="1600" i="1" dirty="0">
                <a:solidFill>
                  <a:srgbClr val="FF0000"/>
                </a:solidFill>
                <a:cs typeface="Arial" pitchFamily="34" charset="0"/>
              </a:rPr>
              <a:t>L</a:t>
            </a:r>
            <a:r>
              <a:rPr lang="en-US" sz="1600" i="1" dirty="0" smtClean="0">
                <a:solidFill>
                  <a:srgbClr val="FF0000"/>
                </a:solidFill>
                <a:cs typeface="Arial" pitchFamily="34" charset="0"/>
              </a:rPr>
              <a:t>ower </a:t>
            </a:r>
            <a:r>
              <a:rPr lang="en-US" sz="1600" i="1" dirty="0">
                <a:solidFill>
                  <a:srgbClr val="FF0000"/>
                </a:solidFill>
                <a:cs typeface="Arial" pitchFamily="34" charset="0"/>
              </a:rPr>
              <a:t>interest rates on overnight loans will encourage banks to be more generous in their lending activity, allowing them to lower the prime interest rate (the rate they charge their most credit-worthy borrowers), which in turn should have a downward effect on all other interest rates</a:t>
            </a:r>
            <a:r>
              <a:rPr lang="en-US" sz="1600" i="1" dirty="0" smtClean="0">
                <a:solidFill>
                  <a:srgbClr val="FF0000"/>
                </a:solidFill>
                <a:cs typeface="Arial" pitchFamily="34" charset="0"/>
              </a:rPr>
              <a:t>.</a:t>
            </a:r>
            <a:endParaRPr lang="en-US" sz="1600" i="1" dirty="0">
              <a:solidFill>
                <a:srgbClr val="FF0000"/>
              </a:solidFill>
              <a:cs typeface="Arial" pitchFamily="34" charset="0"/>
            </a:endParaRPr>
          </a:p>
        </p:txBody>
      </p:sp>
      <p:grpSp>
        <p:nvGrpSpPr>
          <p:cNvPr id="7" name="Group 7"/>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39524507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723900"/>
            <a:ext cx="9144000" cy="1754326"/>
          </a:xfrm>
          <a:prstGeom prst="rect">
            <a:avLst/>
          </a:prstGeom>
          <a:noFill/>
        </p:spPr>
        <p:txBody>
          <a:bodyPr vert="horz" wrap="square" rtlCol="0">
            <a:spAutoFit/>
          </a:bodyPr>
          <a:lstStyle/>
          <a:p>
            <a:r>
              <a:rPr lang="en-US" sz="2400" dirty="0" smtClean="0">
                <a:solidFill>
                  <a:srgbClr val="FF0000"/>
                </a:solidFill>
              </a:rPr>
              <a:t>The Reserve Ratio as a tool of Monetary Policy</a:t>
            </a:r>
          </a:p>
          <a:p>
            <a:r>
              <a:rPr lang="en-US" dirty="0" smtClean="0">
                <a:cs typeface="Arial" pitchFamily="34" charset="0"/>
              </a:rPr>
              <a:t>Changing the reserve ratio is a powerful way to stimulate or reduce total spending in the economy. It impacts more than just the proportion of deposits banks must keep in reserve.</a:t>
            </a:r>
            <a:endParaRPr lang="en-US" dirty="0">
              <a:cs typeface="Arial" pitchFamily="34" charset="0"/>
            </a:endParaRPr>
          </a:p>
          <a:p>
            <a:r>
              <a:rPr lang="en-US" sz="1600" b="1" i="1" dirty="0" smtClean="0">
                <a:solidFill>
                  <a:srgbClr val="0000CC"/>
                </a:solidFill>
              </a:rPr>
              <a:t>For example, </a:t>
            </a:r>
            <a:r>
              <a:rPr lang="en-US" sz="1600" i="1" dirty="0">
                <a:solidFill>
                  <a:schemeClr val="tx1">
                    <a:lumMod val="50000"/>
                    <a:lumOff val="50000"/>
                  </a:schemeClr>
                </a:solidFill>
              </a:rPr>
              <a:t>a</a:t>
            </a:r>
            <a:r>
              <a:rPr lang="en-US" sz="1600" i="1" dirty="0" smtClean="0">
                <a:solidFill>
                  <a:schemeClr val="tx1">
                    <a:lumMod val="50000"/>
                    <a:lumOff val="50000"/>
                  </a:schemeClr>
                </a:solidFill>
              </a:rPr>
              <a:t>ssume </a:t>
            </a:r>
            <a:r>
              <a:rPr lang="en-US" sz="1600" i="1" dirty="0">
                <a:solidFill>
                  <a:schemeClr val="tx1">
                    <a:lumMod val="50000"/>
                    <a:lumOff val="50000"/>
                  </a:schemeClr>
                </a:solidFill>
              </a:rPr>
              <a:t>the US Fed wishes to </a:t>
            </a:r>
            <a:r>
              <a:rPr lang="en-US" sz="1600" i="1" dirty="0" smtClean="0">
                <a:solidFill>
                  <a:schemeClr val="tx1">
                    <a:lumMod val="50000"/>
                    <a:lumOff val="50000"/>
                  </a:schemeClr>
                </a:solidFill>
              </a:rPr>
              <a:t>reduce the </a:t>
            </a:r>
            <a:r>
              <a:rPr lang="en-US" sz="1600" i="1" dirty="0">
                <a:solidFill>
                  <a:schemeClr val="tx1">
                    <a:lumMod val="50000"/>
                    <a:lumOff val="50000"/>
                  </a:schemeClr>
                </a:solidFill>
              </a:rPr>
              <a:t>total amount of money in circulation to increase the interest rate and reduce C and I. By raising the reserve ratio, it can achieve a smaller money supply and a higher interest </a:t>
            </a:r>
            <a:r>
              <a:rPr lang="en-US" sz="1600" i="1" dirty="0" smtClean="0">
                <a:solidFill>
                  <a:schemeClr val="tx1">
                    <a:lumMod val="50000"/>
                    <a:lumOff val="50000"/>
                  </a:schemeClr>
                </a:solidFill>
              </a:rPr>
              <a:t>rate, but also a smaller money multiplier.</a:t>
            </a:r>
            <a:endParaRPr lang="en-US" sz="1600" i="1" dirty="0">
              <a:solidFill>
                <a:schemeClr val="tx1">
                  <a:lumMod val="50000"/>
                  <a:lumOff val="50000"/>
                </a:schemeClr>
              </a:solidFill>
            </a:endParaRPr>
          </a:p>
        </p:txBody>
      </p:sp>
      <p:sp>
        <p:nvSpPr>
          <p:cNvPr id="13" name="TextBox 12"/>
          <p:cNvSpPr txBox="1"/>
          <p:nvPr/>
        </p:nvSpPr>
        <p:spPr>
          <a:xfrm>
            <a:off x="0" y="3954840"/>
            <a:ext cx="9144000" cy="1569660"/>
          </a:xfrm>
          <a:prstGeom prst="rect">
            <a:avLst/>
          </a:prstGeom>
          <a:solidFill>
            <a:schemeClr val="accent2">
              <a:lumMod val="20000"/>
              <a:lumOff val="80000"/>
            </a:schemeClr>
          </a:solidFill>
        </p:spPr>
        <p:txBody>
          <a:bodyPr vert="horz" wrap="square" rtlCol="0">
            <a:spAutoFit/>
          </a:bodyPr>
          <a:lstStyle/>
          <a:p>
            <a:r>
              <a:rPr lang="en-US" sz="1600" b="1" dirty="0" smtClean="0">
                <a:solidFill>
                  <a:srgbClr val="0000CC"/>
                </a:solidFill>
                <a:cs typeface="Arial" pitchFamily="34" charset="0"/>
              </a:rPr>
              <a:t>Effect of the Fed's Action: </a:t>
            </a:r>
          </a:p>
          <a:p>
            <a:pPr marL="285750" indent="-285750">
              <a:buFont typeface="Arial" pitchFamily="34" charset="0"/>
              <a:buChar char="•"/>
            </a:pPr>
            <a:r>
              <a:rPr lang="en-US" sz="1600" dirty="0" smtClean="0">
                <a:cs typeface="Arial" pitchFamily="34" charset="0"/>
              </a:rPr>
              <a:t>With fewer excess reserves to lend out, the money supply decreases and the interest rate rises. </a:t>
            </a:r>
          </a:p>
          <a:p>
            <a:pPr marL="285750" indent="-285750">
              <a:buFont typeface="Arial" pitchFamily="34" charset="0"/>
              <a:buChar char="•"/>
            </a:pPr>
            <a:r>
              <a:rPr lang="en-US" sz="1600" dirty="0" smtClean="0">
                <a:cs typeface="Arial" pitchFamily="34" charset="0"/>
              </a:rPr>
              <a:t>When new deposits are made, the banks must keep a larger proportion in reserve, reducing the overall money supply in the economy</a:t>
            </a:r>
          </a:p>
          <a:p>
            <a:pPr marL="285750" indent="-285750">
              <a:buFont typeface="Arial" pitchFamily="34" charset="0"/>
              <a:buChar char="•"/>
            </a:pPr>
            <a:r>
              <a:rPr lang="en-US" sz="1600" dirty="0" smtClean="0">
                <a:cs typeface="Arial" pitchFamily="34" charset="0"/>
              </a:rPr>
              <a:t>For every $1 increase in excess reserves in the future, only $6.67 of new money will be created compared to $10 before the Fed's action.</a:t>
            </a:r>
            <a:endParaRPr lang="en-US" sz="1600" dirty="0">
              <a:cs typeface="Arial" pitchFamily="34" charset="0"/>
            </a:endParaRP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4047093356"/>
                  </p:ext>
                </p:extLst>
              </p:nvPr>
            </p:nvGraphicFramePr>
            <p:xfrm>
              <a:off x="0" y="2476500"/>
              <a:ext cx="9144000" cy="1291273"/>
            </p:xfrm>
            <a:graphic>
              <a:graphicData uri="http://schemas.openxmlformats.org/drawingml/2006/table">
                <a:tbl>
                  <a:tblPr firstRow="1" bandRow="1">
                    <a:tableStyleId>{5C22544A-7EE6-4342-B048-85BDC9FD1C3A}</a:tableStyleId>
                  </a:tblPr>
                  <a:tblGrid>
                    <a:gridCol w="2286000"/>
                    <a:gridCol w="3810000"/>
                    <a:gridCol w="3048000"/>
                  </a:tblGrid>
                  <a:tr h="370840">
                    <a:tc>
                      <a:txBody>
                        <a:bodyPr/>
                        <a:lstStyle/>
                        <a:p>
                          <a:pPr algn="ctr"/>
                          <a:endParaRPr lang="en-US" sz="1600" b="1" dirty="0">
                            <a:solidFill>
                              <a:srgbClr val="FF0000"/>
                            </a:solidFill>
                          </a:endParaRPr>
                        </a:p>
                      </a:txBody>
                      <a:tcPr anchor="ctr"/>
                    </a:tc>
                    <a:tc>
                      <a:txBody>
                        <a:bodyPr/>
                        <a:lstStyle/>
                        <a:p>
                          <a:pPr algn="ctr"/>
                          <a:r>
                            <a:rPr lang="en-US" sz="1800" dirty="0" smtClean="0"/>
                            <a:t>Before the</a:t>
                          </a:r>
                          <a:r>
                            <a:rPr lang="en-US" sz="1800" baseline="0" dirty="0" smtClean="0"/>
                            <a:t> Fed’s action</a:t>
                          </a:r>
                          <a:endParaRPr lang="en-US" sz="1800" dirty="0"/>
                        </a:p>
                      </a:txBody>
                      <a:tcPr anchor="ctr"/>
                    </a:tc>
                    <a:tc>
                      <a:txBody>
                        <a:bodyPr/>
                        <a:lstStyle/>
                        <a:p>
                          <a:pPr algn="ctr"/>
                          <a:r>
                            <a:rPr lang="en-US" sz="1800" dirty="0" smtClean="0"/>
                            <a:t>After the Fed’s Action</a:t>
                          </a:r>
                          <a:endParaRPr lang="en-US" sz="1800" dirty="0"/>
                        </a:p>
                      </a:txBody>
                      <a:tcPr anchor="ctr"/>
                    </a:tc>
                  </a:tr>
                  <a:tr h="370840">
                    <a:tc>
                      <a:txBody>
                        <a:bodyPr/>
                        <a:lstStyle/>
                        <a:p>
                          <a:pPr algn="ctr"/>
                          <a:r>
                            <a:rPr lang="en-US" sz="1600" b="1" dirty="0" smtClean="0">
                              <a:solidFill>
                                <a:srgbClr val="FF0000"/>
                              </a:solidFill>
                            </a:rPr>
                            <a:t>Required</a:t>
                          </a:r>
                          <a:r>
                            <a:rPr lang="en-US" sz="1600" b="1" baseline="0" dirty="0" smtClean="0">
                              <a:solidFill>
                                <a:srgbClr val="FF0000"/>
                              </a:solidFill>
                            </a:rPr>
                            <a:t> Reserve Ratio</a:t>
                          </a:r>
                          <a:endParaRPr lang="en-US" sz="1600" b="1" dirty="0">
                            <a:solidFill>
                              <a:srgbClr val="FF0000"/>
                            </a:solidFill>
                          </a:endParaRPr>
                        </a:p>
                      </a:txBody>
                      <a:tcPr anchor="ctr"/>
                    </a:tc>
                    <a:tc>
                      <a:txBody>
                        <a:bodyPr/>
                        <a:lstStyle/>
                        <a:p>
                          <a:pPr algn="ctr"/>
                          <a:r>
                            <a:rPr lang="en-US" sz="1600" dirty="0" smtClean="0"/>
                            <a:t>0.10</a:t>
                          </a:r>
                          <a:endParaRPr lang="en-US" sz="1600" dirty="0"/>
                        </a:p>
                      </a:txBody>
                      <a:tcPr anchor="ctr"/>
                    </a:tc>
                    <a:tc>
                      <a:txBody>
                        <a:bodyPr/>
                        <a:lstStyle/>
                        <a:p>
                          <a:pPr algn="ctr"/>
                          <a:r>
                            <a:rPr lang="en-US" sz="1600" dirty="0" smtClean="0"/>
                            <a:t>0.15</a:t>
                          </a:r>
                          <a:endParaRPr lang="en-US" sz="1600" dirty="0"/>
                        </a:p>
                      </a:txBody>
                      <a:tcPr anchor="ctr"/>
                    </a:tc>
                  </a:tr>
                  <a:tr h="370840">
                    <a:tc>
                      <a:txBody>
                        <a:bodyPr/>
                        <a:lstStyle/>
                        <a:p>
                          <a:pPr algn="ctr"/>
                          <a:r>
                            <a:rPr lang="en-US" sz="1600" b="1" dirty="0" smtClean="0">
                              <a:solidFill>
                                <a:srgbClr val="FF0000"/>
                              </a:solidFill>
                            </a:rPr>
                            <a:t>Money</a:t>
                          </a:r>
                          <a:r>
                            <a:rPr lang="en-US" sz="1600" b="1" baseline="0" dirty="0" smtClean="0">
                              <a:solidFill>
                                <a:srgbClr val="FF0000"/>
                              </a:solidFill>
                            </a:rPr>
                            <a:t> Multiplier</a:t>
                          </a:r>
                          <a:endParaRPr lang="en-US" sz="1600" b="1" dirty="0">
                            <a:solidFill>
                              <a:srgbClr val="FF0000"/>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US" sz="1600" i="1" smtClean="0">
                                        <a:latin typeface="Cambria Math"/>
                                      </a:rPr>
                                    </m:ctrlPr>
                                  </m:fPr>
                                  <m:num>
                                    <m:r>
                                      <a:rPr lang="en-US" sz="1600" b="0" i="1" smtClean="0">
                                        <a:latin typeface="Cambria Math"/>
                                      </a:rPr>
                                      <m:t>1</m:t>
                                    </m:r>
                                  </m:num>
                                  <m:den>
                                    <m:r>
                                      <a:rPr lang="en-US" sz="1600" b="0" i="1" smtClean="0">
                                        <a:latin typeface="Cambria Math"/>
                                      </a:rPr>
                                      <m:t>0.10</m:t>
                                    </m:r>
                                  </m:den>
                                </m:f>
                                <m:r>
                                  <a:rPr lang="en-US" sz="1600" b="0" i="1" smtClean="0">
                                    <a:latin typeface="Cambria Math"/>
                                  </a:rPr>
                                  <m:t>=</m:t>
                                </m:r>
                                <m:r>
                                  <a:rPr lang="en-US" sz="1600" b="1" i="1" smtClean="0">
                                    <a:solidFill>
                                      <a:srgbClr val="FF0000"/>
                                    </a:solidFill>
                                    <a:latin typeface="Cambria Math"/>
                                  </a:rPr>
                                  <m:t>𝟏𝟎</m:t>
                                </m:r>
                              </m:oMath>
                            </m:oMathPara>
                          </a14:m>
                          <a:endParaRPr lang="en-US" sz="1600" b="1" dirty="0">
                            <a:solidFill>
                              <a:srgbClr val="FF0000"/>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US" sz="1600" i="1" smtClean="0">
                                        <a:latin typeface="Cambria Math"/>
                                      </a:rPr>
                                    </m:ctrlPr>
                                  </m:fPr>
                                  <m:num>
                                    <m:r>
                                      <a:rPr lang="en-US" sz="1600" b="0" i="1" smtClean="0">
                                        <a:latin typeface="Cambria Math"/>
                                      </a:rPr>
                                      <m:t>1</m:t>
                                    </m:r>
                                  </m:num>
                                  <m:den>
                                    <m:r>
                                      <a:rPr lang="en-US" sz="1600" b="0" i="1" smtClean="0">
                                        <a:latin typeface="Cambria Math"/>
                                      </a:rPr>
                                      <m:t>0.15</m:t>
                                    </m:r>
                                  </m:den>
                                </m:f>
                                <m:r>
                                  <a:rPr lang="en-US" sz="1600" b="0" i="1" smtClean="0">
                                    <a:latin typeface="Cambria Math"/>
                                  </a:rPr>
                                  <m:t>=</m:t>
                                </m:r>
                                <m:r>
                                  <a:rPr lang="en-US" sz="1600" b="1" i="1" smtClean="0">
                                    <a:solidFill>
                                      <a:srgbClr val="FF0000"/>
                                    </a:solidFill>
                                    <a:latin typeface="Cambria Math"/>
                                  </a:rPr>
                                  <m:t>𝟔</m:t>
                                </m:r>
                                <m:r>
                                  <a:rPr lang="en-US" sz="1600" b="1" i="1" smtClean="0">
                                    <a:solidFill>
                                      <a:srgbClr val="FF0000"/>
                                    </a:solidFill>
                                    <a:latin typeface="Cambria Math"/>
                                  </a:rPr>
                                  <m:t>.</m:t>
                                </m:r>
                                <m:r>
                                  <a:rPr lang="en-US" sz="1600" b="1" i="1" smtClean="0">
                                    <a:solidFill>
                                      <a:srgbClr val="FF0000"/>
                                    </a:solidFill>
                                    <a:latin typeface="Cambria Math"/>
                                  </a:rPr>
                                  <m:t>𝟔𝟕</m:t>
                                </m:r>
                              </m:oMath>
                            </m:oMathPara>
                          </a14:m>
                          <a:endParaRPr lang="en-US" sz="1600" b="1" dirty="0">
                            <a:solidFill>
                              <a:srgbClr val="FF0000"/>
                            </a:solidFill>
                          </a:endParaRPr>
                        </a:p>
                      </a:txBody>
                      <a:tcPr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4047093356"/>
                  </p:ext>
                </p:extLst>
              </p:nvPr>
            </p:nvGraphicFramePr>
            <p:xfrm>
              <a:off x="0" y="2476500"/>
              <a:ext cx="9144000" cy="1291273"/>
            </p:xfrm>
            <a:graphic>
              <a:graphicData uri="http://schemas.openxmlformats.org/drawingml/2006/table">
                <a:tbl>
                  <a:tblPr firstRow="1" bandRow="1">
                    <a:tableStyleId>{5C22544A-7EE6-4342-B048-85BDC9FD1C3A}</a:tableStyleId>
                  </a:tblPr>
                  <a:tblGrid>
                    <a:gridCol w="2286000"/>
                    <a:gridCol w="3810000"/>
                    <a:gridCol w="3048000"/>
                  </a:tblGrid>
                  <a:tr h="370840">
                    <a:tc>
                      <a:txBody>
                        <a:bodyPr/>
                        <a:lstStyle/>
                        <a:p>
                          <a:pPr algn="ctr"/>
                          <a:endParaRPr lang="en-US" sz="1600" b="1" dirty="0">
                            <a:solidFill>
                              <a:srgbClr val="FF0000"/>
                            </a:solidFill>
                          </a:endParaRPr>
                        </a:p>
                      </a:txBody>
                      <a:tcPr anchor="ctr"/>
                    </a:tc>
                    <a:tc>
                      <a:txBody>
                        <a:bodyPr/>
                        <a:lstStyle/>
                        <a:p>
                          <a:pPr algn="ctr"/>
                          <a:r>
                            <a:rPr lang="en-US" sz="1800" dirty="0" smtClean="0"/>
                            <a:t>Before the</a:t>
                          </a:r>
                          <a:r>
                            <a:rPr lang="en-US" sz="1800" baseline="0" dirty="0" smtClean="0"/>
                            <a:t> Fed’s action</a:t>
                          </a:r>
                          <a:endParaRPr lang="en-US" sz="1800" dirty="0"/>
                        </a:p>
                      </a:txBody>
                      <a:tcPr anchor="ctr"/>
                    </a:tc>
                    <a:tc>
                      <a:txBody>
                        <a:bodyPr/>
                        <a:lstStyle/>
                        <a:p>
                          <a:pPr algn="ctr"/>
                          <a:r>
                            <a:rPr lang="en-US" sz="1800" dirty="0" smtClean="0"/>
                            <a:t>After the Fed’s Action</a:t>
                          </a:r>
                          <a:endParaRPr lang="en-US" sz="1800" dirty="0"/>
                        </a:p>
                      </a:txBody>
                      <a:tcPr anchor="ctr"/>
                    </a:tc>
                  </a:tr>
                  <a:tr h="370840">
                    <a:tc>
                      <a:txBody>
                        <a:bodyPr/>
                        <a:lstStyle/>
                        <a:p>
                          <a:pPr algn="ctr"/>
                          <a:r>
                            <a:rPr lang="en-US" sz="1600" b="1" dirty="0" smtClean="0">
                              <a:solidFill>
                                <a:srgbClr val="FF0000"/>
                              </a:solidFill>
                            </a:rPr>
                            <a:t>Required</a:t>
                          </a:r>
                          <a:r>
                            <a:rPr lang="en-US" sz="1600" b="1" baseline="0" dirty="0" smtClean="0">
                              <a:solidFill>
                                <a:srgbClr val="FF0000"/>
                              </a:solidFill>
                            </a:rPr>
                            <a:t> Reserve Ratio</a:t>
                          </a:r>
                          <a:endParaRPr lang="en-US" sz="1600" b="1" dirty="0">
                            <a:solidFill>
                              <a:srgbClr val="FF0000"/>
                            </a:solidFill>
                          </a:endParaRPr>
                        </a:p>
                      </a:txBody>
                      <a:tcPr anchor="ctr"/>
                    </a:tc>
                    <a:tc>
                      <a:txBody>
                        <a:bodyPr/>
                        <a:lstStyle/>
                        <a:p>
                          <a:pPr algn="ctr"/>
                          <a:r>
                            <a:rPr lang="en-US" sz="1600" dirty="0" smtClean="0"/>
                            <a:t>0.10</a:t>
                          </a:r>
                          <a:endParaRPr lang="en-US" sz="1600" dirty="0"/>
                        </a:p>
                      </a:txBody>
                      <a:tcPr anchor="ctr"/>
                    </a:tc>
                    <a:tc>
                      <a:txBody>
                        <a:bodyPr/>
                        <a:lstStyle/>
                        <a:p>
                          <a:pPr algn="ctr"/>
                          <a:r>
                            <a:rPr lang="en-US" sz="1600" dirty="0" smtClean="0"/>
                            <a:t>0.15</a:t>
                          </a:r>
                          <a:endParaRPr lang="en-US" sz="1600" dirty="0"/>
                        </a:p>
                      </a:txBody>
                      <a:tcPr anchor="ctr"/>
                    </a:tc>
                  </a:tr>
                  <a:tr h="549593">
                    <a:tc>
                      <a:txBody>
                        <a:bodyPr/>
                        <a:lstStyle/>
                        <a:p>
                          <a:pPr algn="ctr"/>
                          <a:r>
                            <a:rPr lang="en-US" sz="1600" b="1" dirty="0" smtClean="0">
                              <a:solidFill>
                                <a:srgbClr val="FF0000"/>
                              </a:solidFill>
                            </a:rPr>
                            <a:t>Money</a:t>
                          </a:r>
                          <a:r>
                            <a:rPr lang="en-US" sz="1600" b="1" baseline="0" dirty="0" smtClean="0">
                              <a:solidFill>
                                <a:srgbClr val="FF0000"/>
                              </a:solidFill>
                            </a:rPr>
                            <a:t> Multiplier</a:t>
                          </a:r>
                          <a:endParaRPr lang="en-US" sz="1600" b="1" dirty="0">
                            <a:solidFill>
                              <a:srgbClr val="FF0000"/>
                            </a:solidFill>
                          </a:endParaRPr>
                        </a:p>
                      </a:txBody>
                      <a:tcPr anchor="ctr"/>
                    </a:tc>
                    <a:tc>
                      <a:txBody>
                        <a:bodyPr/>
                        <a:lstStyle/>
                        <a:p>
                          <a:endParaRPr lang="en-US"/>
                        </a:p>
                      </a:txBody>
                      <a:tcPr anchor="ctr">
                        <a:blipFill rotWithShape="1">
                          <a:blip r:embed="rId2"/>
                          <a:stretch>
                            <a:fillRect l="-60000" t="-140000" r="-80000" b="-1111"/>
                          </a:stretch>
                        </a:blipFill>
                      </a:tcPr>
                    </a:tc>
                    <a:tc>
                      <a:txBody>
                        <a:bodyPr/>
                        <a:lstStyle/>
                        <a:p>
                          <a:endParaRPr lang="en-US"/>
                        </a:p>
                      </a:txBody>
                      <a:tcPr anchor="ctr">
                        <a:blipFill rotWithShape="1">
                          <a:blip r:embed="rId2"/>
                          <a:stretch>
                            <a:fillRect l="-200000" t="-140000" b="-1111"/>
                          </a:stretch>
                        </a:blipFill>
                      </a:tcPr>
                    </a:tc>
                  </a:tr>
                </a:tbl>
              </a:graphicData>
            </a:graphic>
          </p:graphicFrame>
        </mc:Fallback>
      </mc:AlternateContent>
      <p:grpSp>
        <p:nvGrpSpPr>
          <p:cNvPr id="12"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32628978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723900"/>
            <a:ext cx="9144000" cy="5032147"/>
          </a:xfrm>
          <a:prstGeom prst="rect">
            <a:avLst/>
          </a:prstGeom>
          <a:noFill/>
        </p:spPr>
        <p:txBody>
          <a:bodyPr vert="horz" wrap="square" rtlCol="0">
            <a:spAutoFit/>
          </a:bodyPr>
          <a:lstStyle/>
          <a:p>
            <a:r>
              <a:rPr lang="en-US" sz="2400" dirty="0" smtClean="0">
                <a:solidFill>
                  <a:srgbClr val="FF0000"/>
                </a:solidFill>
              </a:rPr>
              <a:t>The Discount Rate as a Tool of Monetary Policy</a:t>
            </a:r>
          </a:p>
          <a:p>
            <a:r>
              <a:rPr lang="en-US" dirty="0" smtClean="0">
                <a:cs typeface="Arial" pitchFamily="34" charset="0"/>
              </a:rPr>
              <a:t>The discount rate is the interest rate that the Central Bank charges to commercial banks that borrow from the Central Bank</a:t>
            </a:r>
          </a:p>
          <a:p>
            <a:endParaRPr lang="en-US" sz="1200" dirty="0">
              <a:cs typeface="Arial" pitchFamily="34" charset="0"/>
            </a:endParaRPr>
          </a:p>
          <a:p>
            <a:r>
              <a:rPr lang="en-US" b="1" dirty="0" smtClean="0">
                <a:solidFill>
                  <a:srgbClr val="0000CC"/>
                </a:solidFill>
                <a:cs typeface="Arial" pitchFamily="34" charset="0"/>
              </a:rPr>
              <a:t>The discount rate's effect on commercial interest rates:</a:t>
            </a:r>
          </a:p>
          <a:p>
            <a:pPr marL="285750" indent="-285750">
              <a:buFont typeface="Arial" pitchFamily="34" charset="0"/>
              <a:buChar char="•"/>
            </a:pPr>
            <a:r>
              <a:rPr lang="en-US" sz="1700" dirty="0" smtClean="0">
                <a:cs typeface="Arial" pitchFamily="34" charset="0"/>
              </a:rPr>
              <a:t>The Central Bank is "lender of last resort" to commercial banks that have </a:t>
            </a:r>
            <a:r>
              <a:rPr lang="en-US" sz="1700" i="1" dirty="0" smtClean="0">
                <a:cs typeface="Arial" pitchFamily="34" charset="0"/>
              </a:rPr>
              <a:t>immediate needs for additional funds (i.e. if at the end of a business day a bank does not have enough in its reserves to meet its reserve requirements, it must borrow from other banks or from the Fed to fulfill this reserve requirement)</a:t>
            </a:r>
          </a:p>
          <a:p>
            <a:pPr marL="285750" indent="-285750">
              <a:buFont typeface="Arial" pitchFamily="34" charset="0"/>
              <a:buChar char="•"/>
            </a:pPr>
            <a:r>
              <a:rPr lang="en-US" sz="1700" dirty="0" smtClean="0">
                <a:cs typeface="Arial" pitchFamily="34" charset="0"/>
              </a:rPr>
              <a:t>Commercial banks can temporarily increase their reserves by borrowing from the CB.</a:t>
            </a:r>
          </a:p>
          <a:p>
            <a:pPr marL="285750" indent="-285750">
              <a:buFont typeface="Arial" pitchFamily="34" charset="0"/>
              <a:buChar char="•"/>
            </a:pPr>
            <a:r>
              <a:rPr lang="en-US" sz="1700" dirty="0" smtClean="0">
                <a:cs typeface="Arial" pitchFamily="34" charset="0"/>
              </a:rPr>
              <a:t>An increase in the discount rate signals that borrowing reserves is more costly and will tend to shrink excess reserves.</a:t>
            </a:r>
          </a:p>
          <a:p>
            <a:pPr marL="285750" indent="-285750">
              <a:buFont typeface="Arial" pitchFamily="34" charset="0"/>
              <a:buChar char="•"/>
            </a:pPr>
            <a:r>
              <a:rPr lang="en-US" sz="1700" dirty="0" smtClean="0">
                <a:cs typeface="Arial" pitchFamily="34" charset="0"/>
              </a:rPr>
              <a:t>A decrease in the discount rate signals that borrowing reserves will be easier and will tend to expand excess reserves.</a:t>
            </a:r>
            <a:endParaRPr lang="en-US" sz="1700" dirty="0">
              <a:cs typeface="Arial" pitchFamily="34" charset="0"/>
            </a:endParaRPr>
          </a:p>
          <a:p>
            <a:endParaRPr lang="en-US" dirty="0" smtClean="0">
              <a:cs typeface="Arial" pitchFamily="34" charset="0"/>
            </a:endParaRPr>
          </a:p>
          <a:p>
            <a:pPr algn="ctr"/>
            <a:r>
              <a:rPr lang="en-US" i="1" dirty="0" smtClean="0">
                <a:solidFill>
                  <a:srgbClr val="FF0000"/>
                </a:solidFill>
                <a:cs typeface="Arial" pitchFamily="34" charset="0"/>
              </a:rPr>
              <a:t>The discount rate is a rarely used monetary policy tool. Generally it is kept slightly higher than the federal funds rate, as banks usually prefer to borrow from one another rather than from the central bank</a:t>
            </a:r>
            <a:endParaRPr lang="en-US" i="1" dirty="0">
              <a:solidFill>
                <a:srgbClr val="FF0000"/>
              </a:solidFill>
              <a:cs typeface="Arial" pitchFamily="34" charset="0"/>
            </a:endParaRPr>
          </a:p>
        </p:txBody>
      </p:sp>
      <p:grpSp>
        <p:nvGrpSpPr>
          <p:cNvPr id="7" name="Group 7"/>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4" name="TextBox 1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31696985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722560"/>
            <a:ext cx="9144000" cy="1292662"/>
          </a:xfrm>
          <a:prstGeom prst="rect">
            <a:avLst/>
          </a:prstGeom>
          <a:noFill/>
        </p:spPr>
        <p:txBody>
          <a:bodyPr vert="horz" wrap="square" rtlCol="0">
            <a:spAutoFit/>
          </a:bodyPr>
          <a:lstStyle/>
          <a:p>
            <a:r>
              <a:rPr lang="en-US" sz="2400" dirty="0" smtClean="0">
                <a:solidFill>
                  <a:srgbClr val="FF0000"/>
                </a:solidFill>
              </a:rPr>
              <a:t>The Relative Importance of the Three Monetary Policy Tools</a:t>
            </a:r>
          </a:p>
          <a:p>
            <a:r>
              <a:rPr lang="en-US" dirty="0" smtClean="0"/>
              <a:t>The three tools outlined on the previous slides are called into action to varying degrees by the world's central banks. The most commonly used tool is open market operations, while reserve ratios and discount rates tend to be changes less frequently.</a:t>
            </a:r>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489383406"/>
              </p:ext>
            </p:extLst>
          </p:nvPr>
        </p:nvGraphicFramePr>
        <p:xfrm>
          <a:off x="0" y="2095500"/>
          <a:ext cx="9144000" cy="3619500"/>
        </p:xfrm>
        <a:graphic>
          <a:graphicData uri="http://schemas.openxmlformats.org/drawingml/2006/table">
            <a:tbl>
              <a:tblPr bandRow="1">
                <a:tableStyleId>{3C2FFA5D-87B4-456A-9821-1D502468CF0F}</a:tableStyleId>
              </a:tblPr>
              <a:tblGrid>
                <a:gridCol w="1600200"/>
                <a:gridCol w="7543800"/>
              </a:tblGrid>
              <a:tr h="364263">
                <a:tc gridSpan="2">
                  <a:txBody>
                    <a:bodyPr/>
                    <a:lstStyle/>
                    <a:p>
                      <a:pPr algn="ctr"/>
                      <a:r>
                        <a:rPr lang="en-US" sz="1600" b="1" dirty="0" smtClean="0">
                          <a:solidFill>
                            <a:schemeClr val="tx1"/>
                          </a:solidFill>
                        </a:rPr>
                        <a:t>Relative Importance of the Monetary</a:t>
                      </a:r>
                      <a:r>
                        <a:rPr lang="en-US" sz="1600" b="1" baseline="0" dirty="0" smtClean="0">
                          <a:solidFill>
                            <a:schemeClr val="tx1"/>
                          </a:solidFill>
                        </a:rPr>
                        <a:t> Policy Tools</a:t>
                      </a:r>
                      <a:endParaRPr lang="en-US" sz="1600" b="1" dirty="0">
                        <a:solidFill>
                          <a:schemeClr val="tx1"/>
                        </a:solidFill>
                        <a:latin typeface="+mn-lt"/>
                      </a:endParaRPr>
                    </a:p>
                  </a:txBody>
                  <a:tcPr marT="38100" marB="38100" anchor="ctr"/>
                </a:tc>
                <a:tc hMerge="1">
                  <a:txBody>
                    <a:bodyPr/>
                    <a:lstStyle/>
                    <a:p>
                      <a:endParaRPr lang="en-US" sz="1400" dirty="0">
                        <a:solidFill>
                          <a:schemeClr val="tx1"/>
                        </a:solidFill>
                        <a:latin typeface="+mn-lt"/>
                        <a:cs typeface="Arial" pitchFamily="34" charset="0"/>
                      </a:endParaRPr>
                    </a:p>
                  </a:txBody>
                  <a:tcPr marT="38100" marB="381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896202">
                <a:tc>
                  <a:txBody>
                    <a:bodyPr/>
                    <a:lstStyle/>
                    <a:p>
                      <a:pPr algn="ctr"/>
                      <a:r>
                        <a:rPr lang="en-US" sz="1600" b="1" dirty="0" smtClean="0">
                          <a:solidFill>
                            <a:srgbClr val="FF0000"/>
                          </a:solidFill>
                        </a:rPr>
                        <a:t>Open Market Operations</a:t>
                      </a:r>
                      <a:endParaRPr lang="en-US" sz="1600" b="1" dirty="0">
                        <a:solidFill>
                          <a:srgbClr val="FF0000"/>
                        </a:solidFill>
                        <a:latin typeface="+mn-lt"/>
                      </a:endParaRPr>
                    </a:p>
                  </a:txBody>
                  <a:tcPr marT="38100" marB="38100" anchor="ctr"/>
                </a:tc>
                <a:tc>
                  <a:txBody>
                    <a:bodyPr/>
                    <a:lstStyle/>
                    <a:p>
                      <a:r>
                        <a:rPr lang="en-US" sz="1400" dirty="0" smtClean="0"/>
                        <a:t>Open-market operations is the buying and selling of government bonds in the financial market. Because it is the most flexible, bond holdings by the central bank can be adjusted daily, and have an immediate impact on banks' reserves and the supply of money in the economy</a:t>
                      </a:r>
                      <a:endParaRPr lang="en-US" sz="1400" dirty="0">
                        <a:solidFill>
                          <a:schemeClr val="tx1"/>
                        </a:solidFill>
                        <a:latin typeface="+mn-lt"/>
                        <a:cs typeface="Arial" pitchFamily="34" charset="0"/>
                      </a:endParaRPr>
                    </a:p>
                  </a:txBody>
                  <a:tcPr marT="38100" marB="38100" anchor="ctr"/>
                </a:tc>
              </a:tr>
              <a:tr h="1058097">
                <a:tc>
                  <a:txBody>
                    <a:bodyPr/>
                    <a:lstStyle/>
                    <a:p>
                      <a:pPr algn="ctr"/>
                      <a:r>
                        <a:rPr lang="en-US" sz="1600" b="1" dirty="0" smtClean="0">
                          <a:solidFill>
                            <a:srgbClr val="FF0000"/>
                          </a:solidFill>
                        </a:rPr>
                        <a:t>Reserve Ratio</a:t>
                      </a:r>
                      <a:endParaRPr lang="en-US" sz="1600" b="1" dirty="0">
                        <a:solidFill>
                          <a:srgbClr val="FF0000"/>
                        </a:solidFill>
                        <a:latin typeface="+mn-lt"/>
                      </a:endParaRPr>
                    </a:p>
                  </a:txBody>
                  <a:tcPr marT="38100" marB="38100" anchor="ctr"/>
                </a:tc>
                <a:tc>
                  <a:txBody>
                    <a:bodyPr/>
                    <a:lstStyle/>
                    <a:p>
                      <a:r>
                        <a:rPr lang="en-US" sz="1400" dirty="0" smtClean="0"/>
                        <a:t>The required</a:t>
                      </a:r>
                      <a:r>
                        <a:rPr lang="en-US" sz="1400" baseline="0" dirty="0" smtClean="0"/>
                        <a:t> reserve ratio </a:t>
                      </a:r>
                      <a:r>
                        <a:rPr lang="en-US" sz="1400" dirty="0" smtClean="0"/>
                        <a:t>is RARELY changed. RRR in the US has been .10 since 1992. Reserves held by the Central Bank earn little or</a:t>
                      </a:r>
                      <a:r>
                        <a:rPr lang="en-US" sz="1400" baseline="0" dirty="0" smtClean="0"/>
                        <a:t> </a:t>
                      </a:r>
                      <a:r>
                        <a:rPr lang="en-US" sz="1400" dirty="0" smtClean="0"/>
                        <a:t>no interest, so if RRR is raised, banks' profits suffer dramatically since they have to deposit more of their total reserves with the Fed where they earn almost no interest. Banks prefer to be able to lend out as much of their total reserves as possible</a:t>
                      </a:r>
                      <a:endParaRPr lang="en-US" sz="1400" dirty="0">
                        <a:solidFill>
                          <a:schemeClr val="tx1"/>
                        </a:solidFill>
                        <a:latin typeface="+mn-lt"/>
                        <a:cs typeface="Arial" pitchFamily="34" charset="0"/>
                      </a:endParaRPr>
                    </a:p>
                  </a:txBody>
                  <a:tcPr marT="38100" marB="38100" anchor="ctr"/>
                </a:tc>
              </a:tr>
              <a:tr h="1300938">
                <a:tc>
                  <a:txBody>
                    <a:bodyPr/>
                    <a:lstStyle/>
                    <a:p>
                      <a:pPr algn="ctr"/>
                      <a:r>
                        <a:rPr lang="en-US" sz="1600" b="1" dirty="0" smtClean="0">
                          <a:solidFill>
                            <a:srgbClr val="FF0000"/>
                          </a:solidFill>
                        </a:rPr>
                        <a:t>Discount Rate:</a:t>
                      </a:r>
                      <a:endParaRPr lang="en-US" sz="1600" b="1" dirty="0">
                        <a:solidFill>
                          <a:srgbClr val="FF0000"/>
                        </a:solidFill>
                        <a:latin typeface="+mn-lt"/>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Until recently, the discount rate in the US was rarely adjusted on its own, and instead hovered slightly above the federal funds rate. In 2008, the US Fed lowered the discount rate to very low levels as uncertainty among commercial banks brought private lending to a halt. The "discount window" is only supposed to be used in the case of private lenders being unable to acquire funds, hence the Fed is the lender of last resort</a:t>
                      </a:r>
                      <a:endParaRPr lang="en-US" sz="1400" dirty="0">
                        <a:solidFill>
                          <a:schemeClr val="tx1"/>
                        </a:solidFill>
                        <a:latin typeface="+mn-lt"/>
                        <a:cs typeface="Arial" pitchFamily="34" charset="0"/>
                      </a:endParaRPr>
                    </a:p>
                  </a:txBody>
                  <a:tcPr marT="38100" marB="38100" anchor="ctr"/>
                </a:tc>
              </a:tr>
            </a:tbl>
          </a:graphicData>
        </a:graphic>
      </p:graphicFrame>
      <p:grpSp>
        <p:nvGrpSpPr>
          <p:cNvPr id="16" name="Group 7"/>
          <p:cNvGrpSpPr/>
          <p:nvPr/>
        </p:nvGrpSpPr>
        <p:grpSpPr>
          <a:xfrm>
            <a:off x="0" y="0"/>
            <a:ext cx="9144000" cy="697260"/>
            <a:chOff x="0" y="0"/>
            <a:chExt cx="9144000" cy="836712"/>
          </a:xfrm>
        </p:grpSpPr>
        <p:sp>
          <p:nvSpPr>
            <p:cNvPr id="17" name="Rectangle 1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0" name="TextBox 19"/>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42937248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Expansionary Monetary Policies</a:t>
            </a:r>
          </a:p>
          <a:p>
            <a:r>
              <a:rPr lang="en-US" dirty="0" smtClean="0"/>
              <a:t>An economy in recession is facing high unemployment and possibly deflation. If the central bank wishes to stimulate aggregate demand, it must increase the money supply. To do this it can:</a:t>
            </a:r>
          </a:p>
        </p:txBody>
      </p:sp>
      <p:grpSp>
        <p:nvGrpSpPr>
          <p:cNvPr id="6" name="Group 5"/>
          <p:cNvGrpSpPr/>
          <p:nvPr/>
        </p:nvGrpSpPr>
        <p:grpSpPr>
          <a:xfrm>
            <a:off x="4844773" y="1714500"/>
            <a:ext cx="4299227" cy="3263921"/>
            <a:chOff x="4844773" y="2279202"/>
            <a:chExt cx="4299227" cy="3263921"/>
          </a:xfrm>
        </p:grpSpPr>
        <p:grpSp>
          <p:nvGrpSpPr>
            <p:cNvPr id="7" name="Group 6"/>
            <p:cNvGrpSpPr>
              <a:grpSpLocks noChangeAspect="1"/>
            </p:cNvGrpSpPr>
            <p:nvPr/>
          </p:nvGrpSpPr>
          <p:grpSpPr>
            <a:xfrm>
              <a:off x="4844773" y="2279202"/>
              <a:ext cx="4299227" cy="3263921"/>
              <a:chOff x="652326" y="3528059"/>
              <a:chExt cx="4311662" cy="3928032"/>
            </a:xfrm>
          </p:grpSpPr>
          <p:cxnSp>
            <p:nvCxnSpPr>
              <p:cNvPr id="8" name="Straight Connector 7"/>
              <p:cNvCxnSpPr/>
              <p:nvPr/>
            </p:nvCxnSpPr>
            <p:spPr>
              <a:xfrm>
                <a:off x="1378458" y="3954271"/>
                <a:ext cx="0" cy="281559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367916" y="6769861"/>
                <a:ext cx="3230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16200000">
                <a:off x="-151564" y="5026381"/>
                <a:ext cx="1916448" cy="308667"/>
              </a:xfrm>
              <a:prstGeom prst="rect">
                <a:avLst/>
              </a:prstGeom>
              <a:noFill/>
            </p:spPr>
            <p:txBody>
              <a:bodyPr vert="horz" wrap="square" rtlCol="0">
                <a:spAutoFit/>
              </a:bodyPr>
              <a:lstStyle/>
              <a:p>
                <a:r>
                  <a:rPr lang="en-US" sz="1400" dirty="0" smtClean="0">
                    <a:solidFill>
                      <a:srgbClr val="000000"/>
                    </a:solidFill>
                  </a:rPr>
                  <a:t>Interest rate</a:t>
                </a:r>
                <a:endParaRPr lang="en-US" sz="1400" dirty="0">
                  <a:solidFill>
                    <a:srgbClr val="000000"/>
                  </a:solidFill>
                </a:endParaRPr>
              </a:p>
            </p:txBody>
          </p:sp>
          <p:sp>
            <p:nvSpPr>
              <p:cNvPr id="14" name="TextBox 13"/>
              <p:cNvSpPr txBox="1"/>
              <p:nvPr/>
            </p:nvSpPr>
            <p:spPr>
              <a:xfrm>
                <a:off x="1981200" y="7085691"/>
                <a:ext cx="2260599" cy="370400"/>
              </a:xfrm>
              <a:prstGeom prst="rect">
                <a:avLst/>
              </a:prstGeom>
              <a:noFill/>
            </p:spPr>
            <p:txBody>
              <a:bodyPr vert="horz" rtlCol="0">
                <a:spAutoFit/>
              </a:bodyPr>
              <a:lstStyle/>
              <a:p>
                <a:r>
                  <a:rPr lang="en-US" sz="1400" dirty="0" smtClean="0">
                    <a:solidFill>
                      <a:srgbClr val="000000"/>
                    </a:solidFill>
                  </a:rPr>
                  <a:t>Quantity of money</a:t>
                </a:r>
                <a:endParaRPr lang="en-US" sz="1400" dirty="0">
                  <a:solidFill>
                    <a:srgbClr val="000000"/>
                  </a:solidFill>
                </a:endParaRPr>
              </a:p>
            </p:txBody>
          </p:sp>
          <p:cxnSp>
            <p:nvCxnSpPr>
              <p:cNvPr id="15" name="Straight Connector 14"/>
              <p:cNvCxnSpPr/>
              <p:nvPr/>
            </p:nvCxnSpPr>
            <p:spPr>
              <a:xfrm>
                <a:off x="2749295" y="4251705"/>
                <a:ext cx="0" cy="250748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679701" y="3962400"/>
                <a:ext cx="457200" cy="370400"/>
              </a:xfrm>
              <a:prstGeom prst="rect">
                <a:avLst/>
              </a:prstGeom>
              <a:noFill/>
            </p:spPr>
            <p:txBody>
              <a:bodyPr vert="horz" rtlCol="0">
                <a:spAutoFit/>
              </a:bodyPr>
              <a:lstStyle/>
              <a:p>
                <a:r>
                  <a:rPr lang="en-US" sz="1400" smtClean="0">
                    <a:solidFill>
                      <a:srgbClr val="000000"/>
                    </a:solidFill>
                  </a:rPr>
                  <a:t>S</a:t>
                </a:r>
                <a:endParaRPr lang="en-US" sz="1400">
                  <a:solidFill>
                    <a:srgbClr val="000000"/>
                  </a:solidFill>
                </a:endParaRPr>
              </a:p>
            </p:txBody>
          </p:sp>
          <p:cxnSp>
            <p:nvCxnSpPr>
              <p:cNvPr id="17" name="Straight Connector 16"/>
              <p:cNvCxnSpPr/>
              <p:nvPr/>
            </p:nvCxnSpPr>
            <p:spPr>
              <a:xfrm>
                <a:off x="1505966" y="4517390"/>
                <a:ext cx="2359024" cy="201866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73500" y="6260351"/>
                <a:ext cx="939800" cy="370400"/>
              </a:xfrm>
              <a:prstGeom prst="rect">
                <a:avLst/>
              </a:prstGeom>
              <a:noFill/>
            </p:spPr>
            <p:txBody>
              <a:bodyPr vert="horz" rtlCol="0">
                <a:spAutoFit/>
              </a:bodyPr>
              <a:lstStyle/>
              <a:p>
                <a:r>
                  <a:rPr lang="en-US" sz="1400" dirty="0" err="1" smtClean="0">
                    <a:solidFill>
                      <a:srgbClr val="000000"/>
                    </a:solidFill>
                  </a:rPr>
                  <a:t>D</a:t>
                </a:r>
                <a:r>
                  <a:rPr lang="en-US" sz="1400" baseline="-25000" dirty="0" err="1" smtClean="0">
                    <a:solidFill>
                      <a:srgbClr val="000000"/>
                    </a:solidFill>
                  </a:rPr>
                  <a:t>money</a:t>
                </a:r>
                <a:endParaRPr lang="en-US" sz="1400" baseline="-25000" dirty="0">
                  <a:solidFill>
                    <a:srgbClr val="000000"/>
                  </a:solidFill>
                </a:endParaRPr>
              </a:p>
            </p:txBody>
          </p:sp>
          <p:sp>
            <p:nvSpPr>
              <p:cNvPr id="19" name="TextBox 18"/>
              <p:cNvSpPr txBox="1"/>
              <p:nvPr/>
            </p:nvSpPr>
            <p:spPr>
              <a:xfrm>
                <a:off x="2578101" y="6819900"/>
                <a:ext cx="482600" cy="37040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cxnSp>
            <p:nvCxnSpPr>
              <p:cNvPr id="20" name="Straight Connector 19"/>
              <p:cNvCxnSpPr/>
              <p:nvPr/>
            </p:nvCxnSpPr>
            <p:spPr>
              <a:xfrm flipH="1">
                <a:off x="1367916" y="5600953"/>
                <a:ext cx="1370711"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90127" y="5376941"/>
                <a:ext cx="730039" cy="370400"/>
              </a:xfrm>
              <a:prstGeom prst="rect">
                <a:avLst/>
              </a:prstGeom>
              <a:noFill/>
            </p:spPr>
            <p:txBody>
              <a:bodyPr vert="horz" wrap="square" rtlCol="0">
                <a:spAutoFit/>
              </a:bodyPr>
              <a:lstStyle/>
              <a:p>
                <a:r>
                  <a:rPr lang="en-US" sz="1400" dirty="0" smtClean="0">
                    <a:solidFill>
                      <a:srgbClr val="000000"/>
                    </a:solidFill>
                  </a:rPr>
                  <a:t>5%</a:t>
                </a:r>
                <a:endParaRPr lang="en-US" sz="1400" dirty="0">
                  <a:solidFill>
                    <a:srgbClr val="000000"/>
                  </a:solidFill>
                </a:endParaRPr>
              </a:p>
            </p:txBody>
          </p:sp>
          <p:sp>
            <p:nvSpPr>
              <p:cNvPr id="22" name="TextBox 21"/>
              <p:cNvSpPr txBox="1"/>
              <p:nvPr/>
            </p:nvSpPr>
            <p:spPr>
              <a:xfrm>
                <a:off x="1508474" y="3528059"/>
                <a:ext cx="3455514" cy="370400"/>
              </a:xfrm>
              <a:prstGeom prst="rect">
                <a:avLst/>
              </a:prstGeom>
              <a:noFill/>
            </p:spPr>
            <p:txBody>
              <a:bodyPr vert="horz" wrap="square" rtlCol="0">
                <a:spAutoFit/>
              </a:bodyPr>
              <a:lstStyle/>
              <a:p>
                <a:r>
                  <a:rPr lang="en-US" sz="1400" b="1" dirty="0" smtClean="0">
                    <a:solidFill>
                      <a:srgbClr val="FF6820"/>
                    </a:solidFill>
                  </a:rPr>
                  <a:t>Expansionary Monetary Policy</a:t>
                </a:r>
                <a:endParaRPr lang="en-US" sz="1400" b="1" dirty="0">
                  <a:solidFill>
                    <a:srgbClr val="FF6820"/>
                  </a:solidFill>
                </a:endParaRPr>
              </a:p>
            </p:txBody>
          </p:sp>
          <p:cxnSp>
            <p:nvCxnSpPr>
              <p:cNvPr id="23" name="Straight Connector 22"/>
              <p:cNvCxnSpPr/>
              <p:nvPr/>
            </p:nvCxnSpPr>
            <p:spPr>
              <a:xfrm>
                <a:off x="3162935" y="4261739"/>
                <a:ext cx="0" cy="2507742"/>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86099" y="3975100"/>
                <a:ext cx="558800" cy="370400"/>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1</a:t>
                </a:r>
                <a:endParaRPr lang="en-US" sz="1400" baseline="-25000">
                  <a:solidFill>
                    <a:srgbClr val="000000"/>
                  </a:solidFill>
                </a:endParaRPr>
              </a:p>
            </p:txBody>
          </p:sp>
          <p:sp>
            <p:nvSpPr>
              <p:cNvPr id="25" name="TextBox 24"/>
              <p:cNvSpPr txBox="1"/>
              <p:nvPr/>
            </p:nvSpPr>
            <p:spPr>
              <a:xfrm>
                <a:off x="3022599" y="6819900"/>
                <a:ext cx="482600" cy="37040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2</a:t>
                </a:r>
                <a:endParaRPr lang="en-US" sz="1400" baseline="-25000">
                  <a:solidFill>
                    <a:srgbClr val="000000"/>
                  </a:solidFill>
                </a:endParaRPr>
              </a:p>
            </p:txBody>
          </p:sp>
          <p:cxnSp>
            <p:nvCxnSpPr>
              <p:cNvPr id="26" name="Straight Connector 25"/>
              <p:cNvCxnSpPr/>
              <p:nvPr/>
            </p:nvCxnSpPr>
            <p:spPr>
              <a:xfrm flipH="1">
                <a:off x="1380363" y="5923788"/>
                <a:ext cx="1771904"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90127" y="5854700"/>
                <a:ext cx="730039" cy="370400"/>
              </a:xfrm>
              <a:prstGeom prst="rect">
                <a:avLst/>
              </a:prstGeom>
              <a:noFill/>
            </p:spPr>
            <p:txBody>
              <a:bodyPr vert="horz" wrap="square" rtlCol="0">
                <a:spAutoFit/>
              </a:bodyPr>
              <a:lstStyle/>
              <a:p>
                <a:r>
                  <a:rPr lang="en-US" sz="1400" dirty="0" smtClean="0">
                    <a:solidFill>
                      <a:srgbClr val="000000"/>
                    </a:solidFill>
                  </a:rPr>
                  <a:t>4%</a:t>
                </a:r>
                <a:endParaRPr lang="en-US" sz="1400" dirty="0">
                  <a:solidFill>
                    <a:srgbClr val="000000"/>
                  </a:solidFill>
                </a:endParaRPr>
              </a:p>
            </p:txBody>
          </p:sp>
        </p:grpSp>
        <p:cxnSp>
          <p:nvCxnSpPr>
            <p:cNvPr id="5" name="Straight Arrow Connector 4"/>
            <p:cNvCxnSpPr/>
            <p:nvPr/>
          </p:nvCxnSpPr>
          <p:spPr>
            <a:xfrm>
              <a:off x="6951016" y="3467100"/>
              <a:ext cx="386488"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mc:AlternateContent xmlns:mc="http://schemas.openxmlformats.org/markup-compatibility/2006" xmlns:a14="http://schemas.microsoft.com/office/drawing/2010/main">
        <mc:Choice Requires="a14">
          <p:sp>
            <p:nvSpPr>
              <p:cNvPr id="48" name="TextBox 47"/>
              <p:cNvSpPr txBox="1"/>
              <p:nvPr/>
            </p:nvSpPr>
            <p:spPr>
              <a:xfrm>
                <a:off x="0" y="1714500"/>
                <a:ext cx="4815989" cy="3252942"/>
              </a:xfrm>
              <a:prstGeom prst="rect">
                <a:avLst/>
              </a:prstGeom>
              <a:noFill/>
            </p:spPr>
            <p:txBody>
              <a:bodyPr wrap="square" rtlCol="0">
                <a:spAutoFit/>
              </a:bodyPr>
              <a:lstStyle/>
              <a:p>
                <a:r>
                  <a:rPr lang="en-US" sz="1600" b="1" dirty="0" smtClean="0">
                    <a:solidFill>
                      <a:srgbClr val="0000CC"/>
                    </a:solidFill>
                  </a:rPr>
                  <a:t>Reduce the required reserve ratio (RRR): </a:t>
                </a:r>
                <a:endParaRPr lang="en-US" sz="1600" dirty="0">
                  <a:solidFill>
                    <a:srgbClr val="0000CC"/>
                  </a:solidFill>
                </a:endParaRPr>
              </a:p>
              <a:p>
                <a:pPr marL="285750" indent="-285750">
                  <a:buFont typeface="Arial" pitchFamily="34" charset="0"/>
                  <a:buChar char="•"/>
                </a:pPr>
                <a:r>
                  <a:rPr lang="en-US" sz="1600" dirty="0" smtClean="0"/>
                  <a:t>Banks immediately see an increase in their excess reserves, giving them more money to loan out</a:t>
                </a:r>
              </a:p>
              <a:p>
                <a:pPr marL="285750" indent="-285750">
                  <a:buFont typeface="Arial" pitchFamily="34" charset="0"/>
                  <a:buChar char="•"/>
                </a:pPr>
                <a:r>
                  <a:rPr lang="en-US" sz="1600" dirty="0" smtClean="0"/>
                  <a:t>The money multiplier increases, increasing the money creating ability of the banking system</a:t>
                </a:r>
              </a:p>
              <a:p>
                <a:pPr marL="742950" lvl="1" indent="-285750">
                  <a:buFont typeface="Wingdings" pitchFamily="2" charset="2"/>
                  <a:buChar char="Ø"/>
                </a:pPr>
                <a:r>
                  <a:rPr lang="en-US" sz="1600" dirty="0" smtClean="0"/>
                  <a:t>At an RRR of 0.2, the multiplier=</a:t>
                </a:r>
                <a14:m>
                  <m:oMath xmlns:m="http://schemas.openxmlformats.org/officeDocument/2006/math">
                    <m:f>
                      <m:fPr>
                        <m:ctrlPr>
                          <a:rPr lang="en-US" sz="1600" i="1" smtClean="0">
                            <a:latin typeface="Cambria Math"/>
                          </a:rPr>
                        </m:ctrlPr>
                      </m:fPr>
                      <m:num>
                        <m:r>
                          <a:rPr lang="en-US" sz="1600" b="0" i="1" smtClean="0">
                            <a:latin typeface="Cambria Math"/>
                          </a:rPr>
                          <m:t>1</m:t>
                        </m:r>
                      </m:num>
                      <m:den>
                        <m:r>
                          <a:rPr lang="en-US" sz="1600" b="0" i="1" smtClean="0">
                            <a:latin typeface="Cambria Math"/>
                          </a:rPr>
                          <m:t>0.2</m:t>
                        </m:r>
                      </m:den>
                    </m:f>
                    <m:r>
                      <a:rPr lang="en-US" sz="1600" b="0" i="1" smtClean="0">
                        <a:latin typeface="Cambria Math"/>
                      </a:rPr>
                      <m:t>=5</m:t>
                    </m:r>
                  </m:oMath>
                </a14:m>
                <a:r>
                  <a:rPr lang="en-US" sz="1600" dirty="0" smtClean="0"/>
                  <a:t> </a:t>
                </a:r>
              </a:p>
              <a:p>
                <a:pPr marL="742950" lvl="1" indent="-285750">
                  <a:buFont typeface="Wingdings" pitchFamily="2" charset="2"/>
                  <a:buChar char="Ø"/>
                </a:pPr>
                <a:r>
                  <a:rPr lang="en-US" sz="1600" dirty="0"/>
                  <a:t>At an RRR of 0.1, the multiplier= </a:t>
                </a:r>
                <a14:m>
                  <m:oMath xmlns:m="http://schemas.openxmlformats.org/officeDocument/2006/math">
                    <m:f>
                      <m:fPr>
                        <m:ctrlPr>
                          <a:rPr lang="en-US" sz="1600" i="1">
                            <a:latin typeface="Cambria Math"/>
                          </a:rPr>
                        </m:ctrlPr>
                      </m:fPr>
                      <m:num>
                        <m:r>
                          <a:rPr lang="en-US" sz="1600" i="1">
                            <a:latin typeface="Cambria Math"/>
                          </a:rPr>
                          <m:t>1</m:t>
                        </m:r>
                      </m:num>
                      <m:den>
                        <m:r>
                          <a:rPr lang="en-US" sz="1600" i="1">
                            <a:latin typeface="Cambria Math"/>
                          </a:rPr>
                          <m:t>0.1</m:t>
                        </m:r>
                      </m:den>
                    </m:f>
                    <m:r>
                      <a:rPr lang="en-US" sz="1600" i="1">
                        <a:latin typeface="Cambria Math"/>
                      </a:rPr>
                      <m:t>=10</m:t>
                    </m:r>
                  </m:oMath>
                </a14:m>
                <a:endParaRPr lang="en-US" sz="1600" dirty="0" smtClean="0"/>
              </a:p>
              <a:p>
                <a:r>
                  <a:rPr lang="en-US" sz="1600" b="1" dirty="0" smtClean="0">
                    <a:solidFill>
                      <a:srgbClr val="0000CC"/>
                    </a:solidFill>
                  </a:rPr>
                  <a:t>Reduce the Discount Rate: </a:t>
                </a:r>
              </a:p>
              <a:p>
                <a:pPr marL="285750" indent="-285750">
                  <a:buFont typeface="Arial" pitchFamily="34" charset="0"/>
                  <a:buChar char="•"/>
                </a:pPr>
                <a:r>
                  <a:rPr lang="en-US" sz="1600" dirty="0" smtClean="0"/>
                  <a:t>Commercial banks can borrow money more cheaply from the central bank, they will be willing to make more loans and borrow from the CB to make up any shortfalls in their required reserves</a:t>
                </a:r>
              </a:p>
            </p:txBody>
          </p:sp>
        </mc:Choice>
        <mc:Fallback xmlns="">
          <p:sp>
            <p:nvSpPr>
              <p:cNvPr id="48" name="TextBox 47"/>
              <p:cNvSpPr txBox="1">
                <a:spLocks noRot="1" noChangeAspect="1" noMove="1" noResize="1" noEditPoints="1" noAdjustHandles="1" noChangeArrowheads="1" noChangeShapeType="1" noTextEdit="1"/>
              </p:cNvSpPr>
              <p:nvPr/>
            </p:nvSpPr>
            <p:spPr>
              <a:xfrm>
                <a:off x="0" y="1714500"/>
                <a:ext cx="4815989" cy="3252942"/>
              </a:xfrm>
              <a:prstGeom prst="rect">
                <a:avLst/>
              </a:prstGeom>
              <a:blipFill rotWithShape="1">
                <a:blip r:embed="rId2"/>
                <a:stretch>
                  <a:fillRect l="-633" t="-562" r="-127" b="-1498"/>
                </a:stretch>
              </a:blipFill>
            </p:spPr>
            <p:txBody>
              <a:bodyPr/>
              <a:lstStyle/>
              <a:p>
                <a:r>
                  <a:rPr lang="en-US">
                    <a:noFill/>
                  </a:rPr>
                  <a:t> </a:t>
                </a:r>
              </a:p>
            </p:txBody>
          </p:sp>
        </mc:Fallback>
      </mc:AlternateContent>
      <p:sp>
        <p:nvSpPr>
          <p:cNvPr id="49" name="Rectangle 48"/>
          <p:cNvSpPr/>
          <p:nvPr/>
        </p:nvSpPr>
        <p:spPr>
          <a:xfrm>
            <a:off x="-13516" y="4951530"/>
            <a:ext cx="9157516" cy="584775"/>
          </a:xfrm>
          <a:prstGeom prst="rect">
            <a:avLst/>
          </a:prstGeom>
        </p:spPr>
        <p:txBody>
          <a:bodyPr wrap="square">
            <a:spAutoFit/>
          </a:bodyPr>
          <a:lstStyle/>
          <a:p>
            <a:r>
              <a:rPr lang="en-US" sz="1600" b="1" dirty="0">
                <a:solidFill>
                  <a:srgbClr val="0000CC"/>
                </a:solidFill>
              </a:rPr>
              <a:t>Buy bonds on the open market: </a:t>
            </a:r>
            <a:r>
              <a:rPr lang="en-US" sz="1600" b="1" dirty="0" smtClean="0">
                <a:solidFill>
                  <a:srgbClr val="0000CC"/>
                </a:solidFill>
              </a:rPr>
              <a:t> </a:t>
            </a:r>
            <a:r>
              <a:rPr lang="en-US" sz="1600" dirty="0" smtClean="0"/>
              <a:t>An open market purchase of government bonds by the CB increases the amount of </a:t>
            </a:r>
            <a:r>
              <a:rPr lang="en-US" sz="1600" i="1" dirty="0" smtClean="0"/>
              <a:t>liquid money</a:t>
            </a:r>
            <a:r>
              <a:rPr lang="en-US" sz="1600" dirty="0" smtClean="0"/>
              <a:t> in the economy and leads to lower interest rates, more spending and more AD </a:t>
            </a:r>
            <a:endParaRPr lang="en-US" sz="1600" b="1" dirty="0"/>
          </a:p>
        </p:txBody>
      </p:sp>
      <p:grpSp>
        <p:nvGrpSpPr>
          <p:cNvPr id="50" name="Group 7"/>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4" name="TextBox 5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39311996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Contractionary Monetary Policies</a:t>
            </a:r>
          </a:p>
          <a:p>
            <a:r>
              <a:rPr lang="en-US" dirty="0" smtClean="0"/>
              <a:t>An economy facing demand-pull inflation with unnaturally low unemployment is over-heating. To bring inflation down, the central bank has the following policy tools at its disposal:</a:t>
            </a:r>
          </a:p>
        </p:txBody>
      </p:sp>
      <p:grpSp>
        <p:nvGrpSpPr>
          <p:cNvPr id="6" name="Group 5"/>
          <p:cNvGrpSpPr/>
          <p:nvPr/>
        </p:nvGrpSpPr>
        <p:grpSpPr>
          <a:xfrm>
            <a:off x="91855" y="1866900"/>
            <a:ext cx="4115693" cy="3413344"/>
            <a:chOff x="4907844" y="2187346"/>
            <a:chExt cx="4115693" cy="3413344"/>
          </a:xfrm>
        </p:grpSpPr>
        <p:grpSp>
          <p:nvGrpSpPr>
            <p:cNvPr id="7" name="Group 6"/>
            <p:cNvGrpSpPr>
              <a:grpSpLocks noChangeAspect="1"/>
            </p:cNvGrpSpPr>
            <p:nvPr/>
          </p:nvGrpSpPr>
          <p:grpSpPr>
            <a:xfrm>
              <a:off x="4907844" y="2187346"/>
              <a:ext cx="4115693" cy="3413344"/>
              <a:chOff x="715579" y="3417514"/>
              <a:chExt cx="4127598" cy="4107858"/>
            </a:xfrm>
          </p:grpSpPr>
          <p:cxnSp>
            <p:nvCxnSpPr>
              <p:cNvPr id="8" name="Straight Connector 7"/>
              <p:cNvCxnSpPr/>
              <p:nvPr/>
            </p:nvCxnSpPr>
            <p:spPr>
              <a:xfrm>
                <a:off x="1378458" y="3954271"/>
                <a:ext cx="0" cy="281559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367916" y="6769861"/>
                <a:ext cx="3230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16200000">
                <a:off x="-59444" y="4997515"/>
                <a:ext cx="1916448" cy="366401"/>
              </a:xfrm>
              <a:prstGeom prst="rect">
                <a:avLst/>
              </a:prstGeom>
              <a:noFill/>
            </p:spPr>
            <p:txBody>
              <a:bodyPr vert="horz" wrap="square" rtlCol="0">
                <a:spAutoFit/>
              </a:bodyPr>
              <a:lstStyle/>
              <a:p>
                <a:r>
                  <a:rPr lang="en-US" sz="1400" dirty="0" smtClean="0">
                    <a:solidFill>
                      <a:srgbClr val="000000"/>
                    </a:solidFill>
                    <a:latin typeface="Lucida Sans - 20"/>
                  </a:rPr>
                  <a:t>Interest rate</a:t>
                </a:r>
                <a:endParaRPr lang="en-US" sz="1400" dirty="0">
                  <a:solidFill>
                    <a:srgbClr val="000000"/>
                  </a:solidFill>
                  <a:latin typeface="Lucida Sans - 20"/>
                </a:endParaRPr>
              </a:p>
            </p:txBody>
          </p:sp>
          <p:sp>
            <p:nvSpPr>
              <p:cNvPr id="14" name="TextBox 13"/>
              <p:cNvSpPr txBox="1"/>
              <p:nvPr/>
            </p:nvSpPr>
            <p:spPr>
              <a:xfrm>
                <a:off x="1981200" y="7085691"/>
                <a:ext cx="2260599" cy="439681"/>
              </a:xfrm>
              <a:prstGeom prst="rect">
                <a:avLst/>
              </a:prstGeom>
              <a:noFill/>
            </p:spPr>
            <p:txBody>
              <a:bodyPr vert="horz" rtlCol="0">
                <a:spAutoFit/>
              </a:bodyPr>
              <a:lstStyle/>
              <a:p>
                <a:r>
                  <a:rPr lang="en-US" sz="1400" dirty="0" smtClean="0">
                    <a:solidFill>
                      <a:srgbClr val="000000"/>
                    </a:solidFill>
                    <a:latin typeface="Lucida Sans - 20"/>
                  </a:rPr>
                  <a:t>Quantity of money</a:t>
                </a:r>
                <a:endParaRPr lang="en-US" sz="1400" dirty="0">
                  <a:solidFill>
                    <a:srgbClr val="000000"/>
                  </a:solidFill>
                  <a:latin typeface="Lucida Sans - 20"/>
                </a:endParaRPr>
              </a:p>
            </p:txBody>
          </p:sp>
          <p:cxnSp>
            <p:nvCxnSpPr>
              <p:cNvPr id="15" name="Straight Connector 14"/>
              <p:cNvCxnSpPr/>
              <p:nvPr/>
            </p:nvCxnSpPr>
            <p:spPr>
              <a:xfrm>
                <a:off x="2749295" y="4251705"/>
                <a:ext cx="0" cy="250748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679701" y="3962400"/>
                <a:ext cx="457200" cy="439681"/>
              </a:xfrm>
              <a:prstGeom prst="rect">
                <a:avLst/>
              </a:prstGeom>
              <a:noFill/>
            </p:spPr>
            <p:txBody>
              <a:bodyPr vert="horz" rtlCol="0">
                <a:spAutoFit/>
              </a:bodyPr>
              <a:lstStyle/>
              <a:p>
                <a:r>
                  <a:rPr lang="en-US" sz="1400" smtClean="0">
                    <a:solidFill>
                      <a:srgbClr val="000000"/>
                    </a:solidFill>
                    <a:latin typeface="Lucida Sans - 20"/>
                  </a:rPr>
                  <a:t>S</a:t>
                </a:r>
                <a:endParaRPr lang="en-US" sz="1400">
                  <a:solidFill>
                    <a:srgbClr val="000000"/>
                  </a:solidFill>
                  <a:latin typeface="Lucida Sans - 20"/>
                </a:endParaRPr>
              </a:p>
            </p:txBody>
          </p:sp>
          <p:cxnSp>
            <p:nvCxnSpPr>
              <p:cNvPr id="17" name="Straight Connector 16"/>
              <p:cNvCxnSpPr/>
              <p:nvPr/>
            </p:nvCxnSpPr>
            <p:spPr>
              <a:xfrm>
                <a:off x="1505966" y="4517390"/>
                <a:ext cx="2359024" cy="201866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73500" y="6260351"/>
                <a:ext cx="939800" cy="439681"/>
              </a:xfrm>
              <a:prstGeom prst="rect">
                <a:avLst/>
              </a:prstGeom>
              <a:noFill/>
            </p:spPr>
            <p:txBody>
              <a:bodyPr vert="horz" rtlCol="0">
                <a:spAutoFit/>
              </a:bodyPr>
              <a:lstStyle/>
              <a:p>
                <a:r>
                  <a:rPr lang="en-US" sz="1400" dirty="0" err="1" smtClean="0">
                    <a:solidFill>
                      <a:srgbClr val="000000"/>
                    </a:solidFill>
                    <a:latin typeface="Lucida Sans - 20"/>
                  </a:rPr>
                  <a:t>D</a:t>
                </a:r>
                <a:r>
                  <a:rPr lang="en-US" sz="1400" baseline="-25000" dirty="0" err="1" smtClean="0">
                    <a:solidFill>
                      <a:srgbClr val="000000"/>
                    </a:solidFill>
                    <a:latin typeface="Lucida Sans - 20"/>
                  </a:rPr>
                  <a:t>money</a:t>
                </a:r>
                <a:endParaRPr lang="en-US" sz="1400" baseline="-25000" dirty="0">
                  <a:solidFill>
                    <a:srgbClr val="000000"/>
                  </a:solidFill>
                  <a:latin typeface="Lucida Sans - 20"/>
                </a:endParaRPr>
              </a:p>
            </p:txBody>
          </p:sp>
          <p:sp>
            <p:nvSpPr>
              <p:cNvPr id="19" name="TextBox 18"/>
              <p:cNvSpPr txBox="1"/>
              <p:nvPr/>
            </p:nvSpPr>
            <p:spPr>
              <a:xfrm>
                <a:off x="2578101" y="6819901"/>
                <a:ext cx="482600" cy="439681"/>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1</a:t>
                </a:r>
                <a:endParaRPr lang="en-US" sz="1400" baseline="-25000">
                  <a:solidFill>
                    <a:srgbClr val="000000"/>
                  </a:solidFill>
                  <a:latin typeface="Lucida Sans - 20"/>
                </a:endParaRPr>
              </a:p>
            </p:txBody>
          </p:sp>
          <p:cxnSp>
            <p:nvCxnSpPr>
              <p:cNvPr id="20" name="Straight Connector 19"/>
              <p:cNvCxnSpPr/>
              <p:nvPr/>
            </p:nvCxnSpPr>
            <p:spPr>
              <a:xfrm flipH="1">
                <a:off x="1367916" y="5600953"/>
                <a:ext cx="1370711"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90127" y="5376941"/>
                <a:ext cx="730039" cy="439681"/>
              </a:xfrm>
              <a:prstGeom prst="rect">
                <a:avLst/>
              </a:prstGeom>
              <a:noFill/>
            </p:spPr>
            <p:txBody>
              <a:bodyPr vert="horz" wrap="square" rtlCol="0">
                <a:spAutoFit/>
              </a:bodyPr>
              <a:lstStyle/>
              <a:p>
                <a:r>
                  <a:rPr lang="en-US" sz="1400" dirty="0" smtClean="0">
                    <a:solidFill>
                      <a:srgbClr val="000000"/>
                    </a:solidFill>
                    <a:latin typeface="Lucida Sans - 20"/>
                  </a:rPr>
                  <a:t>5%</a:t>
                </a:r>
                <a:endParaRPr lang="en-US" sz="1400" dirty="0">
                  <a:solidFill>
                    <a:srgbClr val="000000"/>
                  </a:solidFill>
                  <a:latin typeface="Lucida Sans - 20"/>
                </a:endParaRPr>
              </a:p>
            </p:txBody>
          </p:sp>
          <p:sp>
            <p:nvSpPr>
              <p:cNvPr id="22" name="TextBox 21"/>
              <p:cNvSpPr txBox="1"/>
              <p:nvPr/>
            </p:nvSpPr>
            <p:spPr>
              <a:xfrm>
                <a:off x="1387663" y="3417514"/>
                <a:ext cx="3455514" cy="370400"/>
              </a:xfrm>
              <a:prstGeom prst="rect">
                <a:avLst/>
              </a:prstGeom>
              <a:noFill/>
            </p:spPr>
            <p:txBody>
              <a:bodyPr vert="horz" wrap="square" rtlCol="0">
                <a:spAutoFit/>
              </a:bodyPr>
              <a:lstStyle/>
              <a:p>
                <a:r>
                  <a:rPr lang="en-US" sz="1400" b="1" dirty="0" smtClean="0">
                    <a:solidFill>
                      <a:srgbClr val="FF6820"/>
                    </a:solidFill>
                    <a:latin typeface="Lucida Sans - 16"/>
                  </a:rPr>
                  <a:t>Contractionary Monetary Policy</a:t>
                </a:r>
                <a:endParaRPr lang="en-US" sz="1400" b="1" dirty="0">
                  <a:solidFill>
                    <a:srgbClr val="FF6820"/>
                  </a:solidFill>
                  <a:latin typeface="Lucida Sans - 16"/>
                </a:endParaRPr>
              </a:p>
            </p:txBody>
          </p:sp>
          <p:cxnSp>
            <p:nvCxnSpPr>
              <p:cNvPr id="23" name="Straight Connector 22"/>
              <p:cNvCxnSpPr/>
              <p:nvPr/>
            </p:nvCxnSpPr>
            <p:spPr>
              <a:xfrm>
                <a:off x="2276769" y="4261739"/>
                <a:ext cx="0" cy="2507742"/>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99934" y="3975100"/>
                <a:ext cx="558800" cy="439681"/>
              </a:xfrm>
              <a:prstGeom prst="rect">
                <a:avLst/>
              </a:prstGeom>
              <a:noFill/>
            </p:spPr>
            <p:txBody>
              <a:bodyPr vert="horz" rtlCol="0">
                <a:spAutoFit/>
              </a:bodyPr>
              <a:lstStyle/>
              <a:p>
                <a:r>
                  <a:rPr lang="en-US" sz="1400" smtClean="0">
                    <a:solidFill>
                      <a:srgbClr val="000000"/>
                    </a:solidFill>
                    <a:latin typeface="Lucida Sans - 20"/>
                  </a:rPr>
                  <a:t>S</a:t>
                </a:r>
                <a:r>
                  <a:rPr lang="en-US" sz="1400" baseline="-25000" smtClean="0">
                    <a:solidFill>
                      <a:srgbClr val="000000"/>
                    </a:solidFill>
                    <a:latin typeface="Lucida Sans - 20"/>
                  </a:rPr>
                  <a:t>1</a:t>
                </a:r>
                <a:endParaRPr lang="en-US" sz="1400" baseline="-25000">
                  <a:solidFill>
                    <a:srgbClr val="000000"/>
                  </a:solidFill>
                  <a:latin typeface="Lucida Sans - 20"/>
                </a:endParaRPr>
              </a:p>
            </p:txBody>
          </p:sp>
          <p:sp>
            <p:nvSpPr>
              <p:cNvPr id="25" name="TextBox 24"/>
              <p:cNvSpPr txBox="1"/>
              <p:nvPr/>
            </p:nvSpPr>
            <p:spPr>
              <a:xfrm>
                <a:off x="2136433" y="6819901"/>
                <a:ext cx="482600" cy="439681"/>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2</a:t>
                </a:r>
                <a:endParaRPr lang="en-US" sz="1400" baseline="-25000">
                  <a:solidFill>
                    <a:srgbClr val="000000"/>
                  </a:solidFill>
                  <a:latin typeface="Lucida Sans - 20"/>
                </a:endParaRPr>
              </a:p>
            </p:txBody>
          </p:sp>
          <p:cxnSp>
            <p:nvCxnSpPr>
              <p:cNvPr id="26" name="Straight Connector 25"/>
              <p:cNvCxnSpPr/>
              <p:nvPr/>
            </p:nvCxnSpPr>
            <p:spPr>
              <a:xfrm flipH="1" flipV="1">
                <a:off x="1380363" y="5159898"/>
                <a:ext cx="938081" cy="20818"/>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90127" y="4976489"/>
                <a:ext cx="730039" cy="370400"/>
              </a:xfrm>
              <a:prstGeom prst="rect">
                <a:avLst/>
              </a:prstGeom>
              <a:noFill/>
            </p:spPr>
            <p:txBody>
              <a:bodyPr vert="horz" wrap="square" rtlCol="0">
                <a:spAutoFit/>
              </a:bodyPr>
              <a:lstStyle/>
              <a:p>
                <a:r>
                  <a:rPr lang="en-US" sz="1400" dirty="0">
                    <a:solidFill>
                      <a:srgbClr val="000000"/>
                    </a:solidFill>
                    <a:latin typeface="Lucida Sans - 20"/>
                  </a:rPr>
                  <a:t>6</a:t>
                </a:r>
                <a:r>
                  <a:rPr lang="en-US" sz="1400" dirty="0" smtClean="0">
                    <a:solidFill>
                      <a:srgbClr val="000000"/>
                    </a:solidFill>
                    <a:latin typeface="Lucida Sans - 20"/>
                  </a:rPr>
                  <a:t>%</a:t>
                </a:r>
                <a:endParaRPr lang="en-US" sz="1400" dirty="0">
                  <a:solidFill>
                    <a:srgbClr val="000000"/>
                  </a:solidFill>
                  <a:latin typeface="Lucida Sans - 20"/>
                </a:endParaRPr>
              </a:p>
            </p:txBody>
          </p:sp>
        </p:grpSp>
        <p:cxnSp>
          <p:nvCxnSpPr>
            <p:cNvPr id="5" name="Straight Arrow Connector 4"/>
            <p:cNvCxnSpPr/>
            <p:nvPr/>
          </p:nvCxnSpPr>
          <p:spPr>
            <a:xfrm flipH="1">
              <a:off x="6506086" y="3467100"/>
              <a:ext cx="351914"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8" name="TextBox 47"/>
          <p:cNvSpPr txBox="1"/>
          <p:nvPr/>
        </p:nvSpPr>
        <p:spPr>
          <a:xfrm>
            <a:off x="3998735" y="1723700"/>
            <a:ext cx="5145265" cy="3785652"/>
          </a:xfrm>
          <a:prstGeom prst="rect">
            <a:avLst/>
          </a:prstGeom>
          <a:noFill/>
        </p:spPr>
        <p:txBody>
          <a:bodyPr wrap="square" rtlCol="0">
            <a:spAutoFit/>
          </a:bodyPr>
          <a:lstStyle/>
          <a:p>
            <a:r>
              <a:rPr lang="en-US" sz="1600" b="1" dirty="0" smtClean="0">
                <a:solidFill>
                  <a:srgbClr val="0000CC"/>
                </a:solidFill>
              </a:rPr>
              <a:t>Increase the RRR: </a:t>
            </a:r>
            <a:endParaRPr lang="en-US" sz="1600" dirty="0">
              <a:solidFill>
                <a:srgbClr val="0000CC"/>
              </a:solidFill>
            </a:endParaRPr>
          </a:p>
          <a:p>
            <a:pPr marL="285750" indent="-285750">
              <a:buFont typeface="Arial" pitchFamily="34" charset="0"/>
              <a:buChar char="•"/>
            </a:pPr>
            <a:r>
              <a:rPr lang="en-US" sz="1600" dirty="0" smtClean="0"/>
              <a:t>Banks must call in some of their loans and make fewer loans to meet the higher reserve requirement</a:t>
            </a:r>
          </a:p>
          <a:p>
            <a:pPr marL="285750" indent="-285750">
              <a:buFont typeface="Arial" pitchFamily="34" charset="0"/>
              <a:buChar char="•"/>
            </a:pPr>
            <a:r>
              <a:rPr lang="en-US" sz="1600" dirty="0" smtClean="0"/>
              <a:t>The money multiplier decreases, reducing the money creating ability of the commercial banks. </a:t>
            </a:r>
          </a:p>
          <a:p>
            <a:r>
              <a:rPr lang="en-US" sz="1600" b="1" dirty="0" smtClean="0">
                <a:solidFill>
                  <a:srgbClr val="0000CC"/>
                </a:solidFill>
              </a:rPr>
              <a:t>Raise the Discount Rate: </a:t>
            </a:r>
          </a:p>
          <a:p>
            <a:pPr marL="285750" indent="-285750">
              <a:buFont typeface="Arial" pitchFamily="34" charset="0"/>
              <a:buChar char="•"/>
            </a:pPr>
            <a:r>
              <a:rPr lang="en-US" sz="1600" dirty="0" smtClean="0"/>
              <a:t>Commercial banks now find it more costly to borrower from the central bank. They will be less willing to make loans beyond their excess reserves, since a short-fall in required reserves will be more costly to make up with funds borrowed from the CB</a:t>
            </a:r>
          </a:p>
          <a:p>
            <a:r>
              <a:rPr lang="en-US" sz="1600" b="1" dirty="0">
                <a:solidFill>
                  <a:srgbClr val="0000CC"/>
                </a:solidFill>
              </a:rPr>
              <a:t>Sell bonds on the open market : </a:t>
            </a:r>
            <a:r>
              <a:rPr lang="en-US" sz="1600" dirty="0"/>
              <a:t>An open market sale of government bonds by the CB reduces the amount of </a:t>
            </a:r>
            <a:r>
              <a:rPr lang="en-US" sz="1600" i="1" dirty="0"/>
              <a:t>liquid money</a:t>
            </a:r>
            <a:r>
              <a:rPr lang="en-US" sz="1600" dirty="0"/>
              <a:t> in the economy and leads to higher interest rates, less spending and a decrease in </a:t>
            </a:r>
            <a:r>
              <a:rPr lang="en-US" sz="1600" dirty="0" smtClean="0"/>
              <a:t>AD</a:t>
            </a:r>
            <a:endParaRPr lang="en-US" sz="1600" b="1" dirty="0"/>
          </a:p>
        </p:txBody>
      </p:sp>
      <p:grpSp>
        <p:nvGrpSpPr>
          <p:cNvPr id="31" name="Group 7"/>
          <p:cNvGrpSpPr/>
          <p:nvPr/>
        </p:nvGrpSpPr>
        <p:grpSpPr>
          <a:xfrm>
            <a:off x="0" y="0"/>
            <a:ext cx="9144000" cy="697260"/>
            <a:chOff x="0" y="0"/>
            <a:chExt cx="9144000" cy="836712"/>
          </a:xfrm>
        </p:grpSpPr>
        <p:sp>
          <p:nvSpPr>
            <p:cNvPr id="32" name="Rectangle 3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2687273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7"/>
          <p:cNvGrpSpPr/>
          <p:nvPr/>
        </p:nvGrpSpPr>
        <p:grpSpPr>
          <a:xfrm>
            <a:off x="0" y="0"/>
            <a:ext cx="9144000" cy="697260"/>
            <a:chOff x="0" y="0"/>
            <a:chExt cx="9144000" cy="836712"/>
          </a:xfrm>
        </p:grpSpPr>
        <p:sp>
          <p:nvSpPr>
            <p:cNvPr id="43" name="Rectangle 4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6" name="TextBox 45"/>
          <p:cNvSpPr txBox="1"/>
          <p:nvPr/>
        </p:nvSpPr>
        <p:spPr>
          <a:xfrm>
            <a:off x="5899448" y="114300"/>
            <a:ext cx="1644352" cy="523220"/>
          </a:xfrm>
          <a:prstGeom prst="rect">
            <a:avLst/>
          </a:prstGeom>
          <a:noFill/>
        </p:spPr>
        <p:txBody>
          <a:bodyPr vert="horz" wrap="square" rtlCol="0">
            <a:spAutoFit/>
          </a:bodyPr>
          <a:lstStyle/>
          <a:p>
            <a:pPr algn="ctr"/>
            <a:r>
              <a:rPr lang="en-US" sz="1400" i="1" dirty="0" smtClean="0">
                <a:latin typeface="Lucida Sans - 20"/>
              </a:rPr>
              <a:t>Monetary Policy Video Lesson</a:t>
            </a:r>
            <a:endParaRPr lang="en-US" sz="1200" i="1" dirty="0">
              <a:latin typeface="Lucida Sans - 18"/>
            </a:endParaRPr>
          </a:p>
        </p:txBody>
      </p:sp>
      <p:sp>
        <p:nvSpPr>
          <p:cNvPr id="2" name="Rectangle 1"/>
          <p:cNvSpPr/>
          <p:nvPr/>
        </p:nvSpPr>
        <p:spPr>
          <a:xfrm>
            <a:off x="2853323" y="5307568"/>
            <a:ext cx="3437351" cy="369332"/>
          </a:xfrm>
          <a:prstGeom prst="rect">
            <a:avLst/>
          </a:prstGeom>
        </p:spPr>
        <p:txBody>
          <a:bodyPr wrap="none">
            <a:spAutoFit/>
          </a:bodyPr>
          <a:lstStyle/>
          <a:p>
            <a:pPr fontAlgn="base"/>
            <a:r>
              <a:rPr lang="en-US" b="1" cap="all" dirty="0">
                <a:hlinkClick r:id="rId4" tooltip="The Tools of Monetary Policy"/>
              </a:rPr>
              <a:t>THE TOOLS OF MONETARY POLICY</a:t>
            </a:r>
            <a:endParaRPr lang="en-US" b="1" cap="all" dirty="0"/>
          </a:p>
        </p:txBody>
      </p:sp>
      <p:pic>
        <p:nvPicPr>
          <p:cNvPr id="4" name="rcPEkmstDek?version=3&amp;hl=en_US&amp;rel=0"/>
          <p:cNvPicPr>
            <a:picLocks noRot="1" noChangeAspect="1"/>
          </p:cNvPicPr>
          <p:nvPr>
            <a:videoFile r:link="rId1"/>
          </p:nvPr>
        </p:nvPicPr>
        <p:blipFill>
          <a:blip r:embed="rId5"/>
          <a:stretch>
            <a:fillRect/>
          </a:stretch>
        </p:blipFill>
        <p:spPr>
          <a:xfrm>
            <a:off x="-14177" y="698146"/>
            <a:ext cx="9158177" cy="4525483"/>
          </a:xfrm>
          <a:prstGeom prst="rect">
            <a:avLst/>
          </a:prstGeom>
        </p:spPr>
      </p:pic>
    </p:spTree>
    <p:extLst>
      <p:ext uri="{BB962C8B-B14F-4D97-AF65-F5344CB8AC3E}">
        <p14:creationId xmlns:p14="http://schemas.microsoft.com/office/powerpoint/2010/main" val="2489889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Evaluating Monetary Policy</a:t>
            </a:r>
          </a:p>
          <a:p>
            <a:r>
              <a:rPr lang="en-US" dirty="0" smtClean="0"/>
              <a:t>To determine the likely effect of a particular monetary policy at stabilizing prices levels or reducing unemployment, several factors must be considered.</a:t>
            </a:r>
          </a:p>
        </p:txBody>
      </p:sp>
      <p:graphicFrame>
        <p:nvGraphicFramePr>
          <p:cNvPr id="4" name="Table 3"/>
          <p:cNvGraphicFramePr>
            <a:graphicFrameLocks noGrp="1"/>
          </p:cNvGraphicFramePr>
          <p:nvPr>
            <p:extLst>
              <p:ext uri="{D42A27DB-BD31-4B8C-83A1-F6EECF244321}">
                <p14:modId xmlns:p14="http://schemas.microsoft.com/office/powerpoint/2010/main" val="2624886570"/>
              </p:ext>
            </p:extLst>
          </p:nvPr>
        </p:nvGraphicFramePr>
        <p:xfrm>
          <a:off x="0" y="1712923"/>
          <a:ext cx="9144000" cy="4004603"/>
        </p:xfrm>
        <a:graphic>
          <a:graphicData uri="http://schemas.openxmlformats.org/drawingml/2006/table">
            <a:tbl>
              <a:tblPr firstRow="1" bandRow="1">
                <a:tableStyleId>{21E4AEA4-8DFA-4A89-87EB-49C32662AFE0}</a:tableStyleId>
              </a:tblPr>
              <a:tblGrid>
                <a:gridCol w="1524000"/>
                <a:gridCol w="7620000"/>
              </a:tblGrid>
              <a:tr h="270998">
                <a:tc gridSpan="2">
                  <a:txBody>
                    <a:bodyPr/>
                    <a:lstStyle/>
                    <a:p>
                      <a:pPr algn="ctr"/>
                      <a:r>
                        <a:rPr lang="en-US" sz="1600" dirty="0" smtClean="0"/>
                        <a:t>Factors that may limit the effectiveness of Monetary Policy</a:t>
                      </a:r>
                      <a:endParaRPr lang="en-US" sz="1600" dirty="0"/>
                    </a:p>
                  </a:txBody>
                  <a:tcPr anchor="ctr"/>
                </a:tc>
                <a:tc hMerge="1">
                  <a:txBody>
                    <a:bodyPr/>
                    <a:lstStyle/>
                    <a:p>
                      <a:endParaRPr lang="en-US" sz="1400" dirty="0"/>
                    </a:p>
                  </a:txBody>
                  <a:tcPr/>
                </a:tc>
              </a:tr>
              <a:tr h="27099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00CC"/>
                          </a:solidFill>
                        </a:rPr>
                        <a:t>The degree of inflation:</a:t>
                      </a:r>
                    </a:p>
                    <a:p>
                      <a:pPr algn="ctr"/>
                      <a:endParaRPr lang="en-US" sz="1600" b="1" dirty="0">
                        <a:solidFill>
                          <a:srgbClr val="0000CC"/>
                        </a:solidFill>
                      </a:endParaRPr>
                    </a:p>
                  </a:txBody>
                  <a:tcPr anchor="ctr"/>
                </a:tc>
                <a:tc>
                  <a:txBody>
                    <a:bodyPr/>
                    <a:lstStyle/>
                    <a:p>
                      <a:pPr marL="0" indent="0">
                        <a:buFont typeface="Arial" pitchFamily="34" charset="0"/>
                        <a:buNone/>
                      </a:pPr>
                      <a:r>
                        <a:rPr lang="en-US" sz="1400" dirty="0" smtClean="0"/>
                        <a:t>In periods of extremely high inflation, it is unlikely that a contractionary monetary policy alone will be adequate to bring inflation under control.</a:t>
                      </a:r>
                    </a:p>
                    <a:p>
                      <a:pPr marL="285750" lvl="0" indent="-285750">
                        <a:buFont typeface="Wingdings" pitchFamily="2" charset="2"/>
                        <a:buChar char="Ø"/>
                      </a:pPr>
                      <a:r>
                        <a:rPr lang="en-US" sz="1400" dirty="0" smtClean="0"/>
                        <a:t>The expectation of high inflation creates a strong incentive among households and firms to spend money in the present rather than waiting till the future, when prices are expected to be higher.</a:t>
                      </a:r>
                    </a:p>
                    <a:p>
                      <a:pPr marL="285750" lvl="0" indent="-285750">
                        <a:buFont typeface="Wingdings" pitchFamily="2" charset="2"/>
                        <a:buChar char="Ø"/>
                      </a:pPr>
                      <a:r>
                        <a:rPr lang="en-US" sz="1400" dirty="0" smtClean="0"/>
                        <a:t>A substantial increase in interest rates (to a level higher than the expected inflation rate) would be required to reign in present spending reduce aggregate demand</a:t>
                      </a:r>
                    </a:p>
                    <a:p>
                      <a:pPr marL="285750" lvl="0" indent="-285750">
                        <a:buFont typeface="Wingdings" pitchFamily="2" charset="2"/>
                        <a:buChar char="Ø"/>
                      </a:pPr>
                      <a:r>
                        <a:rPr lang="en-US" sz="1400" dirty="0" smtClean="0"/>
                        <a:t>Contractionary fiscal policy (higher taxes, reduced government spending) may be needed to support higher interest rates during periods of high inflation</a:t>
                      </a:r>
                    </a:p>
                  </a:txBody>
                  <a:tcPr anchor="ctr"/>
                </a:tc>
              </a:tr>
              <a:tr h="18710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00CC"/>
                          </a:solidFill>
                        </a:rPr>
                        <a:t>The depth of the recession:</a:t>
                      </a:r>
                    </a:p>
                    <a:p>
                      <a:pPr algn="ctr"/>
                      <a:endParaRPr lang="en-US" sz="1600" b="1" dirty="0">
                        <a:solidFill>
                          <a:srgbClr val="0000CC"/>
                        </a:solidFill>
                      </a:endParaRPr>
                    </a:p>
                  </a:txBody>
                  <a:tcPr anchor="ctr"/>
                </a:tc>
                <a:tc>
                  <a:txBody>
                    <a:bodyPr/>
                    <a:lstStyle/>
                    <a:p>
                      <a:pPr marL="0" indent="0">
                        <a:buFont typeface="Arial" pitchFamily="34" charset="0"/>
                        <a:buNone/>
                      </a:pPr>
                      <a:r>
                        <a:rPr lang="en-US" sz="1400" dirty="0" smtClean="0"/>
                        <a:t>In periods of weak demand, high unemployment and deflation, it is unlikely that an expansionary monetary policy alone will be adequate to bring an economy back to full employment</a:t>
                      </a:r>
                    </a:p>
                    <a:p>
                      <a:pPr marL="342900" lvl="0" indent="-342900">
                        <a:buFont typeface="Wingdings" pitchFamily="2" charset="2"/>
                        <a:buChar char="Ø"/>
                      </a:pPr>
                      <a:r>
                        <a:rPr lang="en-US" sz="1400" dirty="0" smtClean="0"/>
                        <a:t>When private spending (consumption and investment) are deeply depressed, a decrease in interest rates may not be enough to stimulate spending and AD</a:t>
                      </a:r>
                    </a:p>
                    <a:p>
                      <a:pPr marL="342900" lvl="0" indent="-342900">
                        <a:buFont typeface="Wingdings" pitchFamily="2" charset="2"/>
                        <a:buChar char="Ø"/>
                      </a:pPr>
                      <a:r>
                        <a:rPr lang="en-US" sz="1400" dirty="0" smtClean="0"/>
                        <a:t>With the expectation of future deflation, the private sector has a strong incentive to save, since money saved now will be worth more in the future. </a:t>
                      </a:r>
                    </a:p>
                    <a:p>
                      <a:pPr marL="342900" lvl="0" indent="-342900">
                        <a:buFont typeface="Wingdings" pitchFamily="2" charset="2"/>
                        <a:buChar char="Ø"/>
                      </a:pPr>
                      <a:r>
                        <a:rPr lang="en-US" sz="1400" dirty="0" smtClean="0"/>
                        <a:t>Expansionary fiscal policy may be needed to reinforce the decrease in interest rates to boost demand to its full employment level.</a:t>
                      </a:r>
                    </a:p>
                  </a:txBody>
                  <a:tcPr anchor="ctr"/>
                </a:tc>
              </a:tr>
            </a:tbl>
          </a:graphicData>
        </a:graphic>
      </p:graphicFrame>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1391988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Evaluating Monetary Policy – Supply-side Effects</a:t>
            </a:r>
          </a:p>
          <a:p>
            <a:r>
              <a:rPr lang="en-US" dirty="0" smtClean="0"/>
              <a:t>While monetary policy is generally considered a </a:t>
            </a:r>
            <a:r>
              <a:rPr lang="en-US" i="1" dirty="0" smtClean="0"/>
              <a:t>demand-side policy</a:t>
            </a:r>
            <a:r>
              <a:rPr lang="en-US" dirty="0" smtClean="0"/>
              <a:t> (since changes in interest rates directly effect investment, a component of AD), it can also have supply-side effects that should be considered.</a:t>
            </a:r>
          </a:p>
        </p:txBody>
      </p:sp>
      <p:sp>
        <p:nvSpPr>
          <p:cNvPr id="5" name="TextBox 4"/>
          <p:cNvSpPr txBox="1"/>
          <p:nvPr/>
        </p:nvSpPr>
        <p:spPr>
          <a:xfrm>
            <a:off x="0" y="1963937"/>
            <a:ext cx="4724400" cy="2862322"/>
          </a:xfrm>
          <a:prstGeom prst="rect">
            <a:avLst/>
          </a:prstGeom>
          <a:noFill/>
        </p:spPr>
        <p:txBody>
          <a:bodyPr wrap="square" rtlCol="0">
            <a:spAutoFit/>
          </a:bodyPr>
          <a:lstStyle/>
          <a:p>
            <a:r>
              <a:rPr lang="en-US" b="1" dirty="0" smtClean="0">
                <a:solidFill>
                  <a:srgbClr val="0000CC"/>
                </a:solidFill>
              </a:rPr>
              <a:t>Consider the economy to the right:</a:t>
            </a:r>
          </a:p>
          <a:p>
            <a:pPr marL="285750" indent="-285750">
              <a:buFont typeface="Arial" pitchFamily="34" charset="0"/>
              <a:buChar char="•"/>
            </a:pPr>
            <a:r>
              <a:rPr lang="en-US" dirty="0" smtClean="0"/>
              <a:t>Assume the central bank lowers interest rates to stimulate AD.</a:t>
            </a:r>
          </a:p>
          <a:p>
            <a:pPr marL="285750" indent="-285750">
              <a:buFont typeface="Arial" pitchFamily="34" charset="0"/>
              <a:buChar char="•"/>
            </a:pPr>
            <a:r>
              <a:rPr lang="en-US" dirty="0" smtClean="0"/>
              <a:t>Lower interest rates lead to more investment and consumption, so AD increases.</a:t>
            </a:r>
          </a:p>
          <a:p>
            <a:pPr marL="285750" indent="-285750">
              <a:buFont typeface="Arial" pitchFamily="34" charset="0"/>
              <a:buChar char="•"/>
            </a:pPr>
            <a:r>
              <a:rPr lang="en-US" dirty="0" smtClean="0"/>
              <a:t>More investment leads to an increase in the nation’s capital stock</a:t>
            </a:r>
          </a:p>
          <a:p>
            <a:pPr marL="285750" indent="-285750">
              <a:buFont typeface="Arial" pitchFamily="34" charset="0"/>
              <a:buChar char="•"/>
            </a:pPr>
            <a:r>
              <a:rPr lang="en-US" dirty="0" smtClean="0"/>
              <a:t>More capital makes labor more productive and reduces production costs over time, increasing SRAS and LRAS (to Y</a:t>
            </a:r>
            <a:r>
              <a:rPr lang="en-US" baseline="-25000" dirty="0" smtClean="0"/>
              <a:t>fe1</a:t>
            </a:r>
            <a:r>
              <a:rPr lang="en-US" dirty="0" smtClean="0"/>
              <a:t>)</a:t>
            </a:r>
          </a:p>
        </p:txBody>
      </p:sp>
      <p:grpSp>
        <p:nvGrpSpPr>
          <p:cNvPr id="40" name="Group 39"/>
          <p:cNvGrpSpPr/>
          <p:nvPr/>
        </p:nvGrpSpPr>
        <p:grpSpPr>
          <a:xfrm>
            <a:off x="4571999" y="1638300"/>
            <a:ext cx="4800597" cy="3477346"/>
            <a:chOff x="4571999" y="1790700"/>
            <a:chExt cx="4800597" cy="3477346"/>
          </a:xfrm>
        </p:grpSpPr>
        <p:grpSp>
          <p:nvGrpSpPr>
            <p:cNvPr id="8" name="Group 7"/>
            <p:cNvGrpSpPr>
              <a:grpSpLocks noChangeAspect="1"/>
            </p:cNvGrpSpPr>
            <p:nvPr/>
          </p:nvGrpSpPr>
          <p:grpSpPr>
            <a:xfrm>
              <a:off x="4571999" y="1790700"/>
              <a:ext cx="4800597" cy="3477346"/>
              <a:chOff x="4994544" y="1576492"/>
              <a:chExt cx="4879180" cy="4241117"/>
            </a:xfrm>
          </p:grpSpPr>
          <p:cxnSp>
            <p:nvCxnSpPr>
              <p:cNvPr id="12" name="Straight Connector 11"/>
              <p:cNvCxnSpPr/>
              <p:nvPr/>
            </p:nvCxnSpPr>
            <p:spPr>
              <a:xfrm>
                <a:off x="5502147" y="1787779"/>
                <a:ext cx="0" cy="343408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78907" y="5233542"/>
                <a:ext cx="35830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041900" y="1612900"/>
                <a:ext cx="660400" cy="375378"/>
              </a:xfrm>
              <a:prstGeom prst="rect">
                <a:avLst/>
              </a:prstGeom>
              <a:noFill/>
            </p:spPr>
            <p:txBody>
              <a:bodyPr vert="horz" rtlCol="0">
                <a:spAutoFit/>
              </a:bodyPr>
              <a:lstStyle/>
              <a:p>
                <a:r>
                  <a:rPr lang="en-US" sz="1400" smtClean="0">
                    <a:solidFill>
                      <a:srgbClr val="000000"/>
                    </a:solidFill>
                  </a:rPr>
                  <a:t>PL</a:t>
                </a:r>
                <a:endParaRPr lang="en-US" sz="1400">
                  <a:solidFill>
                    <a:srgbClr val="000000"/>
                  </a:solidFill>
                </a:endParaRPr>
              </a:p>
            </p:txBody>
          </p:sp>
          <p:grpSp>
            <p:nvGrpSpPr>
              <p:cNvPr id="15" name="Group 6"/>
              <p:cNvGrpSpPr/>
              <p:nvPr/>
            </p:nvGrpSpPr>
            <p:grpSpPr>
              <a:xfrm>
                <a:off x="5627370" y="1841500"/>
                <a:ext cx="4246354" cy="2920091"/>
                <a:chOff x="5627370" y="1841500"/>
                <a:chExt cx="4246354" cy="2920091"/>
              </a:xfrm>
            </p:grpSpPr>
            <p:sp>
              <p:nvSpPr>
                <p:cNvPr id="27" name="TextBox 4"/>
                <p:cNvSpPr txBox="1"/>
                <p:nvPr/>
              </p:nvSpPr>
              <p:spPr>
                <a:xfrm>
                  <a:off x="8521699" y="1841500"/>
                  <a:ext cx="1016154" cy="375378"/>
                </a:xfrm>
                <a:prstGeom prst="rect">
                  <a:avLst/>
                </a:prstGeom>
                <a:noFill/>
              </p:spPr>
              <p:txBody>
                <a:bodyPr vert="horz" wrap="square" rtlCol="0">
                  <a:spAutoFit/>
                </a:bodyPr>
                <a:lstStyle/>
                <a:p>
                  <a:r>
                    <a:rPr lang="en-US" sz="1400" dirty="0" smtClean="0">
                      <a:solidFill>
                        <a:schemeClr val="tx2">
                          <a:lumMod val="20000"/>
                          <a:lumOff val="80000"/>
                        </a:schemeClr>
                      </a:solidFill>
                    </a:rPr>
                    <a:t>SRAS</a:t>
                  </a:r>
                  <a:endParaRPr lang="en-US" sz="1400" dirty="0">
                    <a:solidFill>
                      <a:schemeClr val="tx2">
                        <a:lumMod val="20000"/>
                        <a:lumOff val="80000"/>
                      </a:schemeClr>
                    </a:solidFill>
                  </a:endParaRPr>
                </a:p>
              </p:txBody>
            </p:sp>
            <p:sp>
              <p:nvSpPr>
                <p:cNvPr id="28" name="Freeform 5"/>
                <p:cNvSpPr/>
                <p:nvPr/>
              </p:nvSpPr>
              <p:spPr>
                <a:xfrm>
                  <a:off x="5627370" y="1982470"/>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chemeClr val="tx2">
                      <a:lumMod val="20000"/>
                      <a:lumOff val="8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5"/>
                <p:cNvSpPr/>
                <p:nvPr/>
              </p:nvSpPr>
              <p:spPr>
                <a:xfrm>
                  <a:off x="6320565" y="2307951"/>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3" name="TextBox 4"/>
                <p:cNvSpPr txBox="1"/>
                <p:nvPr/>
              </p:nvSpPr>
              <p:spPr>
                <a:xfrm>
                  <a:off x="8857570" y="2027373"/>
                  <a:ext cx="1016154" cy="375378"/>
                </a:xfrm>
                <a:prstGeom prst="rect">
                  <a:avLst/>
                </a:prstGeom>
                <a:noFill/>
              </p:spPr>
              <p:txBody>
                <a:bodyPr vert="horz" wrap="square" rtlCol="0">
                  <a:spAutoFit/>
                </a:bodyPr>
                <a:lstStyle/>
                <a:p>
                  <a:r>
                    <a:rPr lang="en-US" sz="1400" dirty="0" smtClean="0">
                      <a:solidFill>
                        <a:srgbClr val="000000"/>
                      </a:solidFill>
                    </a:rPr>
                    <a:t>SRAS</a:t>
                  </a:r>
                  <a:r>
                    <a:rPr lang="en-US" sz="1400" baseline="-25000" dirty="0" smtClean="0">
                      <a:solidFill>
                        <a:srgbClr val="000000"/>
                      </a:solidFill>
                    </a:rPr>
                    <a:t>1</a:t>
                  </a:r>
                  <a:endParaRPr lang="en-US" sz="1400" baseline="-25000" dirty="0">
                    <a:solidFill>
                      <a:srgbClr val="000000"/>
                    </a:solidFill>
                  </a:endParaRPr>
                </a:p>
              </p:txBody>
            </p:sp>
          </p:grpSp>
          <p:sp>
            <p:nvSpPr>
              <p:cNvPr id="16" name="TextBox 15"/>
              <p:cNvSpPr txBox="1"/>
              <p:nvPr/>
            </p:nvSpPr>
            <p:spPr>
              <a:xfrm>
                <a:off x="4994544" y="3977246"/>
                <a:ext cx="871894" cy="375378"/>
              </a:xfrm>
              <a:prstGeom prst="rect">
                <a:avLst/>
              </a:prstGeom>
              <a:noFill/>
            </p:spPr>
            <p:txBody>
              <a:bodyPr vert="horz" wrap="square" rtlCol="0">
                <a:spAutoFit/>
              </a:bodyPr>
              <a:lstStyle/>
              <a:p>
                <a:r>
                  <a:rPr lang="en-US" sz="1400" dirty="0" err="1" smtClean="0">
                    <a:solidFill>
                      <a:srgbClr val="000000"/>
                    </a:solidFill>
                  </a:rPr>
                  <a:t>P</a:t>
                </a:r>
                <a:r>
                  <a:rPr lang="en-US" sz="1400" baseline="-25000" dirty="0" err="1" smtClean="0">
                    <a:solidFill>
                      <a:srgbClr val="000000"/>
                    </a:solidFill>
                  </a:rPr>
                  <a:t>e</a:t>
                </a:r>
                <a:endParaRPr lang="en-US" sz="1400" baseline="-25000" dirty="0">
                  <a:solidFill>
                    <a:srgbClr val="000000"/>
                  </a:solidFill>
                </a:endParaRPr>
              </a:p>
            </p:txBody>
          </p:sp>
          <p:sp>
            <p:nvSpPr>
              <p:cNvPr id="17" name="TextBox 16"/>
              <p:cNvSpPr txBox="1"/>
              <p:nvPr/>
            </p:nvSpPr>
            <p:spPr>
              <a:xfrm>
                <a:off x="7000768" y="5442231"/>
                <a:ext cx="1556355" cy="375378"/>
              </a:xfrm>
              <a:prstGeom prst="rect">
                <a:avLst/>
              </a:prstGeom>
              <a:noFill/>
            </p:spPr>
            <p:txBody>
              <a:bodyPr vert="horz" wrap="square" rtlCol="0">
                <a:spAutoFit/>
              </a:bodyPr>
              <a:lstStyle/>
              <a:p>
                <a:r>
                  <a:rPr lang="en-US" sz="1400" dirty="0" smtClean="0">
                    <a:solidFill>
                      <a:srgbClr val="000000"/>
                    </a:solidFill>
                  </a:rPr>
                  <a:t>real GDP</a:t>
                </a:r>
                <a:endParaRPr lang="en-US" sz="1400" dirty="0">
                  <a:solidFill>
                    <a:srgbClr val="000000"/>
                  </a:solidFill>
                </a:endParaRPr>
              </a:p>
            </p:txBody>
          </p:sp>
          <p:sp>
            <p:nvSpPr>
              <p:cNvPr id="18" name="TextBox 17"/>
              <p:cNvSpPr txBox="1"/>
              <p:nvPr/>
            </p:nvSpPr>
            <p:spPr>
              <a:xfrm>
                <a:off x="6878452" y="5214236"/>
                <a:ext cx="749300" cy="375378"/>
              </a:xfrm>
              <a:prstGeom prst="rect">
                <a:avLst/>
              </a:prstGeom>
              <a:noFill/>
            </p:spPr>
            <p:txBody>
              <a:bodyPr vert="horz" wrap="square" rtlCol="0">
                <a:spAutoFit/>
              </a:bodyPr>
              <a:lstStyle/>
              <a:p>
                <a:r>
                  <a:rPr lang="en-US" sz="1400" dirty="0" smtClean="0">
                    <a:solidFill>
                      <a:schemeClr val="bg1">
                        <a:lumMod val="65000"/>
                      </a:schemeClr>
                    </a:solidFill>
                  </a:rPr>
                  <a:t>Y</a:t>
                </a:r>
                <a:r>
                  <a:rPr lang="en-US" sz="1400" baseline="-25000" dirty="0">
                    <a:solidFill>
                      <a:schemeClr val="bg1">
                        <a:lumMod val="65000"/>
                      </a:schemeClr>
                    </a:solidFill>
                  </a:rPr>
                  <a:t>1</a:t>
                </a:r>
              </a:p>
            </p:txBody>
          </p:sp>
          <p:grpSp>
            <p:nvGrpSpPr>
              <p:cNvPr id="19" name="Group 12"/>
              <p:cNvGrpSpPr/>
              <p:nvPr/>
            </p:nvGrpSpPr>
            <p:grpSpPr>
              <a:xfrm>
                <a:off x="7624881" y="1576492"/>
                <a:ext cx="1861607" cy="3662385"/>
                <a:chOff x="7624881" y="1576492"/>
                <a:chExt cx="1861607" cy="3662385"/>
              </a:xfrm>
            </p:grpSpPr>
            <p:cxnSp>
              <p:nvCxnSpPr>
                <p:cNvPr id="25" name="Straight Connector 10"/>
                <p:cNvCxnSpPr/>
                <p:nvPr/>
              </p:nvCxnSpPr>
              <p:spPr>
                <a:xfrm flipV="1">
                  <a:off x="8148701" y="1988820"/>
                  <a:ext cx="0" cy="3250057"/>
                </a:xfrm>
                <a:prstGeom prst="line">
                  <a:avLst/>
                </a:prstGeom>
                <a:ln w="38100" cap="flat" cmpd="sng" algn="ctr">
                  <a:solidFill>
                    <a:schemeClr val="accent2">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6" name="TextBox 11"/>
                <p:cNvSpPr txBox="1"/>
                <p:nvPr/>
              </p:nvSpPr>
              <p:spPr>
                <a:xfrm>
                  <a:off x="7624881" y="1612898"/>
                  <a:ext cx="1142998" cy="375378"/>
                </a:xfrm>
                <a:prstGeom prst="rect">
                  <a:avLst/>
                </a:prstGeom>
                <a:noFill/>
              </p:spPr>
              <p:txBody>
                <a:bodyPr vert="horz" wrap="square" rtlCol="0">
                  <a:spAutoFit/>
                </a:bodyPr>
                <a:lstStyle/>
                <a:p>
                  <a:r>
                    <a:rPr lang="en-US" sz="1400" dirty="0" smtClean="0">
                      <a:solidFill>
                        <a:srgbClr val="FF0000"/>
                      </a:solidFill>
                    </a:rPr>
                    <a:t>LRAS</a:t>
                  </a:r>
                  <a:endParaRPr lang="en-US" sz="1400" dirty="0">
                    <a:solidFill>
                      <a:srgbClr val="FF0000"/>
                    </a:solidFill>
                  </a:endParaRPr>
                </a:p>
              </p:txBody>
            </p:sp>
            <p:cxnSp>
              <p:nvCxnSpPr>
                <p:cNvPr id="31" name="Straight Connector 10"/>
                <p:cNvCxnSpPr/>
                <p:nvPr/>
              </p:nvCxnSpPr>
              <p:spPr>
                <a:xfrm flipV="1">
                  <a:off x="8634568" y="1982470"/>
                  <a:ext cx="0" cy="3250057"/>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2" name="TextBox 11"/>
                <p:cNvSpPr txBox="1"/>
                <p:nvPr/>
              </p:nvSpPr>
              <p:spPr>
                <a:xfrm>
                  <a:off x="8343490" y="1576492"/>
                  <a:ext cx="1142998" cy="375378"/>
                </a:xfrm>
                <a:prstGeom prst="rect">
                  <a:avLst/>
                </a:prstGeom>
                <a:noFill/>
              </p:spPr>
              <p:txBody>
                <a:bodyPr vert="horz" wrap="square" rtlCol="0">
                  <a:spAutoFit/>
                </a:bodyPr>
                <a:lstStyle/>
                <a:p>
                  <a:r>
                    <a:rPr lang="en-US" sz="1400" dirty="0" smtClean="0">
                      <a:solidFill>
                        <a:srgbClr val="FF0000"/>
                      </a:solidFill>
                    </a:rPr>
                    <a:t>LRAS</a:t>
                  </a:r>
                  <a:r>
                    <a:rPr lang="en-US" sz="1400" baseline="-25000" dirty="0" smtClean="0">
                      <a:solidFill>
                        <a:srgbClr val="FF0000"/>
                      </a:solidFill>
                    </a:rPr>
                    <a:t>1</a:t>
                  </a:r>
                  <a:endParaRPr lang="en-US" sz="1400" baseline="-25000" dirty="0">
                    <a:solidFill>
                      <a:srgbClr val="FF0000"/>
                    </a:solidFill>
                  </a:endParaRPr>
                </a:p>
              </p:txBody>
            </p:sp>
          </p:grpSp>
          <p:cxnSp>
            <p:nvCxnSpPr>
              <p:cNvPr id="20" name="Straight Connector 19"/>
              <p:cNvCxnSpPr/>
              <p:nvPr/>
            </p:nvCxnSpPr>
            <p:spPr>
              <a:xfrm flipH="1">
                <a:off x="5498721" y="4159723"/>
                <a:ext cx="1573909"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nvGrpSpPr>
              <p:cNvPr id="21" name="Group 16"/>
              <p:cNvGrpSpPr/>
              <p:nvPr/>
            </p:nvGrpSpPr>
            <p:grpSpPr>
              <a:xfrm>
                <a:off x="5866437" y="2293617"/>
                <a:ext cx="3852393" cy="3000344"/>
                <a:chOff x="5866437" y="2293617"/>
                <a:chExt cx="3852393" cy="3000344"/>
              </a:xfrm>
            </p:grpSpPr>
            <p:cxnSp>
              <p:nvCxnSpPr>
                <p:cNvPr id="23" name="Straight Connector 22"/>
                <p:cNvCxnSpPr/>
                <p:nvPr/>
              </p:nvCxnSpPr>
              <p:spPr>
                <a:xfrm>
                  <a:off x="5866437" y="2964116"/>
                  <a:ext cx="2033271" cy="2017142"/>
                </a:xfrm>
                <a:prstGeom prst="line">
                  <a:avLst/>
                </a:prstGeom>
                <a:ln w="38100" cap="flat" cmpd="sng" algn="ctr">
                  <a:solidFill>
                    <a:schemeClr val="bg1">
                      <a:lumMod val="6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705200" y="4918583"/>
                  <a:ext cx="874275" cy="375378"/>
                </a:xfrm>
                <a:prstGeom prst="rect">
                  <a:avLst/>
                </a:prstGeom>
                <a:noFill/>
              </p:spPr>
              <p:txBody>
                <a:bodyPr vert="horz" wrap="square" rtlCol="0">
                  <a:spAutoFit/>
                </a:bodyPr>
                <a:lstStyle/>
                <a:p>
                  <a:r>
                    <a:rPr lang="en-US" sz="1400" dirty="0" smtClean="0">
                      <a:solidFill>
                        <a:schemeClr val="bg1">
                          <a:lumMod val="65000"/>
                        </a:schemeClr>
                      </a:solidFill>
                    </a:rPr>
                    <a:t>AD</a:t>
                  </a:r>
                  <a:endParaRPr lang="en-US" sz="1400" dirty="0">
                    <a:solidFill>
                      <a:schemeClr val="bg1">
                        <a:lumMod val="65000"/>
                      </a:schemeClr>
                    </a:solidFill>
                  </a:endParaRPr>
                </a:p>
              </p:txBody>
            </p:sp>
            <p:cxnSp>
              <p:nvCxnSpPr>
                <p:cNvPr id="29" name="Straight Connector 28"/>
                <p:cNvCxnSpPr/>
                <p:nvPr/>
              </p:nvCxnSpPr>
              <p:spPr>
                <a:xfrm>
                  <a:off x="7073517" y="2293617"/>
                  <a:ext cx="2033271" cy="201714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844555" y="4312706"/>
                  <a:ext cx="874275" cy="375378"/>
                </a:xfrm>
                <a:prstGeom prst="rect">
                  <a:avLst/>
                </a:prstGeom>
                <a:noFill/>
              </p:spPr>
              <p:txBody>
                <a:bodyPr vert="horz" wrap="square" rtlCol="0">
                  <a:spAutoFit/>
                </a:bodyPr>
                <a:lstStyle/>
                <a:p>
                  <a:r>
                    <a:rPr lang="en-US" sz="1400" dirty="0" smtClean="0">
                      <a:solidFill>
                        <a:srgbClr val="000000"/>
                      </a:solidFill>
                    </a:rPr>
                    <a:t>AD</a:t>
                  </a:r>
                  <a:r>
                    <a:rPr lang="en-US" sz="1400" baseline="-25000" dirty="0" smtClean="0">
                      <a:solidFill>
                        <a:srgbClr val="000000"/>
                      </a:solidFill>
                    </a:rPr>
                    <a:t>1</a:t>
                  </a:r>
                  <a:endParaRPr lang="en-US" sz="1400" baseline="-25000" dirty="0">
                    <a:solidFill>
                      <a:srgbClr val="000000"/>
                    </a:solidFill>
                  </a:endParaRPr>
                </a:p>
              </p:txBody>
            </p:sp>
          </p:grpSp>
          <p:cxnSp>
            <p:nvCxnSpPr>
              <p:cNvPr id="22" name="Straight Connector 21"/>
              <p:cNvCxnSpPr/>
              <p:nvPr/>
            </p:nvCxnSpPr>
            <p:spPr>
              <a:xfrm flipH="1" flipV="1">
                <a:off x="7072629" y="4159723"/>
                <a:ext cx="888" cy="1079154"/>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8504845" y="5293961"/>
                <a:ext cx="749300" cy="375378"/>
              </a:xfrm>
              <a:prstGeom prst="rect">
                <a:avLst/>
              </a:prstGeom>
              <a:noFill/>
            </p:spPr>
            <p:txBody>
              <a:bodyPr vert="horz" wrap="square" rtlCol="0">
                <a:spAutoFit/>
              </a:bodyPr>
              <a:lstStyle/>
              <a:p>
                <a:r>
                  <a:rPr lang="en-US" sz="1400" dirty="0" smtClean="0">
                    <a:solidFill>
                      <a:srgbClr val="000000"/>
                    </a:solidFill>
                  </a:rPr>
                  <a:t>Y</a:t>
                </a:r>
                <a:r>
                  <a:rPr lang="en-US" sz="1400" baseline="-25000" dirty="0" smtClean="0">
                    <a:solidFill>
                      <a:srgbClr val="000000"/>
                    </a:solidFill>
                  </a:rPr>
                  <a:t>fe1</a:t>
                </a:r>
                <a:endParaRPr lang="en-US" sz="1400" baseline="-25000" dirty="0">
                  <a:solidFill>
                    <a:srgbClr val="000000"/>
                  </a:solidFill>
                </a:endParaRPr>
              </a:p>
            </p:txBody>
          </p:sp>
          <p:sp>
            <p:nvSpPr>
              <p:cNvPr id="38" name="TextBox 37"/>
              <p:cNvSpPr txBox="1"/>
              <p:nvPr/>
            </p:nvSpPr>
            <p:spPr>
              <a:xfrm>
                <a:off x="7937544" y="5293961"/>
                <a:ext cx="749300" cy="375378"/>
              </a:xfrm>
              <a:prstGeom prst="rect">
                <a:avLst/>
              </a:prstGeom>
              <a:noFill/>
            </p:spPr>
            <p:txBody>
              <a:bodyPr vert="horz" wrap="square" rtlCol="0">
                <a:spAutoFit/>
              </a:bodyPr>
              <a:lstStyle/>
              <a:p>
                <a:r>
                  <a:rPr lang="en-US" sz="1400" dirty="0" err="1" smtClean="0">
                    <a:solidFill>
                      <a:schemeClr val="bg1">
                        <a:lumMod val="65000"/>
                      </a:schemeClr>
                    </a:solidFill>
                  </a:rPr>
                  <a:t>Y</a:t>
                </a:r>
                <a:r>
                  <a:rPr lang="en-US" sz="1400" baseline="-25000" dirty="0" err="1" smtClean="0">
                    <a:solidFill>
                      <a:schemeClr val="bg1">
                        <a:lumMod val="65000"/>
                      </a:schemeClr>
                    </a:solidFill>
                  </a:rPr>
                  <a:t>fe</a:t>
                </a:r>
                <a:endParaRPr lang="en-US" sz="1400" baseline="-25000" dirty="0">
                  <a:solidFill>
                    <a:schemeClr val="bg1">
                      <a:lumMod val="65000"/>
                    </a:schemeClr>
                  </a:solidFill>
                </a:endParaRPr>
              </a:p>
            </p:txBody>
          </p:sp>
        </p:grpSp>
        <p:cxnSp>
          <p:nvCxnSpPr>
            <p:cNvPr id="7" name="Straight Arrow Connector 6"/>
            <p:cNvCxnSpPr/>
            <p:nvPr/>
          </p:nvCxnSpPr>
          <p:spPr>
            <a:xfrm>
              <a:off x="5943600" y="3205620"/>
              <a:ext cx="1486775"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a:off x="7010400" y="3848100"/>
              <a:ext cx="681310"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1" name="Rectangle 40"/>
          <p:cNvSpPr/>
          <p:nvPr/>
        </p:nvSpPr>
        <p:spPr>
          <a:xfrm>
            <a:off x="-6098" y="5030569"/>
            <a:ext cx="9150097" cy="646331"/>
          </a:xfrm>
          <a:prstGeom prst="rect">
            <a:avLst/>
          </a:prstGeom>
        </p:spPr>
        <p:txBody>
          <a:bodyPr wrap="square">
            <a:spAutoFit/>
          </a:bodyPr>
          <a:lstStyle/>
          <a:p>
            <a:pPr algn="ctr"/>
            <a:r>
              <a:rPr lang="en-US" i="1" dirty="0">
                <a:solidFill>
                  <a:srgbClr val="FF0000"/>
                </a:solidFill>
              </a:rPr>
              <a:t>If the economic conditions are right (e.g. firms are willing to invest), expansionary monetary policy can contribute to long-run economic growth!</a:t>
            </a:r>
          </a:p>
        </p:txBody>
      </p:sp>
      <p:grpSp>
        <p:nvGrpSpPr>
          <p:cNvPr id="42" name="Group 7"/>
          <p:cNvGrpSpPr/>
          <p:nvPr/>
        </p:nvGrpSpPr>
        <p:grpSpPr>
          <a:xfrm>
            <a:off x="0" y="0"/>
            <a:ext cx="9144000" cy="697260"/>
            <a:chOff x="0" y="0"/>
            <a:chExt cx="9144000" cy="836712"/>
          </a:xfrm>
        </p:grpSpPr>
        <p:sp>
          <p:nvSpPr>
            <p:cNvPr id="43" name="Rectangle 4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6" name="TextBox 4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Monetary Policy</a:t>
            </a:r>
            <a:endParaRPr lang="en-US" sz="1200" i="1" dirty="0">
              <a:latin typeface="Lucida Sans - 18"/>
            </a:endParaRPr>
          </a:p>
        </p:txBody>
      </p:sp>
    </p:spTree>
    <p:extLst>
      <p:ext uri="{BB962C8B-B14F-4D97-AF65-F5344CB8AC3E}">
        <p14:creationId xmlns:p14="http://schemas.microsoft.com/office/powerpoint/2010/main" val="3270536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79808319"/>
              </p:ext>
            </p:extLst>
          </p:nvPr>
        </p:nvGraphicFramePr>
        <p:xfrm>
          <a:off x="-12700" y="1775460"/>
          <a:ext cx="9144000" cy="3901440"/>
        </p:xfrm>
        <a:graphic>
          <a:graphicData uri="http://schemas.openxmlformats.org/drawingml/2006/table">
            <a:tbl>
              <a:tblPr firstRow="1" bandRow="1">
                <a:tableStyleId>{5C22544A-7EE6-4342-B048-85BDC9FD1C3A}</a:tableStyleId>
              </a:tblPr>
              <a:tblGrid>
                <a:gridCol w="1231900"/>
                <a:gridCol w="7912100"/>
              </a:tblGrid>
              <a:tr h="244162">
                <a:tc gridSpan="2">
                  <a:txBody>
                    <a:bodyPr/>
                    <a:lstStyle/>
                    <a:p>
                      <a:pPr algn="ctr"/>
                      <a:r>
                        <a:rPr lang="en-US" sz="1400" dirty="0" smtClean="0">
                          <a:latin typeface="+mn-lt"/>
                        </a:rPr>
                        <a:t>The Federal</a:t>
                      </a:r>
                      <a:r>
                        <a:rPr lang="en-US" sz="1400" baseline="0" dirty="0" smtClean="0">
                          <a:latin typeface="+mn-lt"/>
                        </a:rPr>
                        <a:t> Reserve Bank of the United States</a:t>
                      </a:r>
                      <a:endParaRPr lang="en-US" sz="1400" dirty="0">
                        <a:latin typeface="+mn-lt"/>
                      </a:endParaRPr>
                    </a:p>
                  </a:txBody>
                  <a:tcPr anchor="ctr"/>
                </a:tc>
                <a:tc hMerge="1">
                  <a:txBody>
                    <a:bodyPr/>
                    <a:lstStyle/>
                    <a:p>
                      <a:endParaRPr lang="en-US" sz="1400" dirty="0">
                        <a:latin typeface="+mn-lt"/>
                      </a:endParaRPr>
                    </a:p>
                  </a:txBody>
                  <a:tcPr/>
                </a:tc>
              </a:tr>
              <a:tr h="17823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latin typeface="+mn-lt"/>
                        </a:rPr>
                        <a:t>Overview</a:t>
                      </a:r>
                      <a:r>
                        <a:rPr lang="en-US" sz="1400" b="1" baseline="0" dirty="0" smtClean="0">
                          <a:solidFill>
                            <a:srgbClr val="FF0000"/>
                          </a:solidFill>
                          <a:latin typeface="+mn-lt"/>
                        </a:rPr>
                        <a:t> of t</a:t>
                      </a:r>
                      <a:r>
                        <a:rPr lang="en-US" sz="1400" b="1" dirty="0" smtClean="0">
                          <a:solidFill>
                            <a:srgbClr val="FF0000"/>
                          </a:solidFill>
                          <a:latin typeface="+mn-lt"/>
                        </a:rPr>
                        <a:t>he Federal Reserve</a:t>
                      </a:r>
                      <a:r>
                        <a:rPr lang="en-US" sz="1400" b="1" baseline="0" dirty="0" smtClean="0">
                          <a:solidFill>
                            <a:srgbClr val="FF0000"/>
                          </a:solidFill>
                          <a:latin typeface="+mn-lt"/>
                        </a:rPr>
                        <a:t> Bank of the United States</a:t>
                      </a:r>
                      <a:endParaRPr lang="en-US" sz="1400" dirty="0">
                        <a:solidFill>
                          <a:srgbClr val="FF0000"/>
                        </a:solidFill>
                        <a:latin typeface="+mn-lt"/>
                      </a:endParaRPr>
                    </a:p>
                  </a:txBody>
                  <a:tcPr anchor="ctr"/>
                </a:tc>
                <a:tc>
                  <a:txBody>
                    <a:bodyPr/>
                    <a:lstStyle/>
                    <a:p>
                      <a:pPr marL="285750" indent="-285750">
                        <a:buFont typeface="Arial" pitchFamily="34" charset="0"/>
                        <a:buChar char="•"/>
                      </a:pPr>
                      <a:r>
                        <a:rPr lang="en-US" sz="1400" dirty="0" smtClean="0">
                          <a:latin typeface="+mn-lt"/>
                          <a:cs typeface="Arial" pitchFamily="34" charset="0"/>
                        </a:rPr>
                        <a:t>12 banks located in different regions of the country</a:t>
                      </a:r>
                    </a:p>
                    <a:p>
                      <a:pPr marL="285750" indent="-285750">
                        <a:buFont typeface="Arial" pitchFamily="34" charset="0"/>
                        <a:buChar char="•"/>
                      </a:pPr>
                      <a:r>
                        <a:rPr lang="en-US" sz="1400" dirty="0" smtClean="0">
                          <a:latin typeface="+mn-lt"/>
                          <a:cs typeface="Arial" pitchFamily="34" charset="0"/>
                        </a:rPr>
                        <a:t>Coordinated by the Fed's Board of Governors</a:t>
                      </a:r>
                    </a:p>
                    <a:p>
                      <a:pPr marL="285750" indent="-285750">
                        <a:buFont typeface="Arial" pitchFamily="34" charset="0"/>
                        <a:buChar char="•"/>
                      </a:pPr>
                      <a:r>
                        <a:rPr lang="en-US" sz="1400" dirty="0" smtClean="0">
                          <a:latin typeface="+mn-lt"/>
                          <a:cs typeface="Arial" pitchFamily="34" charset="0"/>
                        </a:rPr>
                        <a:t> Bankers' banks: Provide banking services to commercial banks</a:t>
                      </a:r>
                    </a:p>
                    <a:p>
                      <a:pPr marL="742950" lvl="1" indent="-285750">
                        <a:buFont typeface="Wingdings" pitchFamily="2" charset="2"/>
                        <a:buChar char="Ø"/>
                      </a:pPr>
                      <a:r>
                        <a:rPr lang="en-US" sz="1400" dirty="0" smtClean="0">
                          <a:latin typeface="+mn-lt"/>
                          <a:cs typeface="Arial" pitchFamily="34" charset="0"/>
                        </a:rPr>
                        <a:t>accept deposits,</a:t>
                      </a:r>
                      <a:r>
                        <a:rPr lang="en-US" sz="1400" baseline="0" dirty="0" smtClean="0">
                          <a:latin typeface="+mn-lt"/>
                          <a:cs typeface="Arial" pitchFamily="34" charset="0"/>
                        </a:rPr>
                        <a:t> </a:t>
                      </a:r>
                      <a:r>
                        <a:rPr lang="en-US" sz="1400" dirty="0" smtClean="0">
                          <a:latin typeface="+mn-lt"/>
                          <a:cs typeface="Arial" pitchFamily="34" charset="0"/>
                        </a:rPr>
                        <a:t>lend money (called the "discount window", only if commercial banks can't borrow from one another would they borrow from the Fed),</a:t>
                      </a:r>
                      <a:r>
                        <a:rPr lang="en-US" sz="1400" baseline="0" dirty="0" smtClean="0">
                          <a:latin typeface="+mn-lt"/>
                          <a:cs typeface="Arial" pitchFamily="34" charset="0"/>
                        </a:rPr>
                        <a:t> </a:t>
                      </a:r>
                      <a:r>
                        <a:rPr lang="en-US" sz="1400" dirty="0" smtClean="0">
                          <a:latin typeface="+mn-lt"/>
                          <a:cs typeface="Arial" pitchFamily="34" charset="0"/>
                        </a:rPr>
                        <a:t>Issue new currency to private banks</a:t>
                      </a:r>
                    </a:p>
                    <a:p>
                      <a:pPr marL="285750" lvl="0" indent="-285750">
                        <a:buFont typeface="Arial" pitchFamily="34" charset="0"/>
                        <a:buChar char="•"/>
                      </a:pPr>
                      <a:r>
                        <a:rPr lang="en-US" sz="1400" dirty="0" smtClean="0">
                          <a:latin typeface="+mn-lt"/>
                          <a:cs typeface="Arial" pitchFamily="34" charset="0"/>
                        </a:rPr>
                        <a:t>FOMC - Federal Open Market Committee: 12 individuals, including the Chairman of the Fed (Bernanke). </a:t>
                      </a:r>
                      <a:r>
                        <a:rPr lang="en-US" sz="1400" dirty="0" err="1" smtClean="0">
                          <a:latin typeface="+mn-lt"/>
                          <a:cs typeface="Arial" pitchFamily="34" charset="0"/>
                        </a:rPr>
                        <a:t>Purpuse</a:t>
                      </a:r>
                      <a:r>
                        <a:rPr lang="en-US" sz="1400" dirty="0" smtClean="0">
                          <a:latin typeface="+mn-lt"/>
                          <a:cs typeface="Arial" pitchFamily="34" charset="0"/>
                        </a:rPr>
                        <a:t> is to buy and sell government securities to control the nation's money supply and influence interest rates. Execute </a:t>
                      </a:r>
                      <a:r>
                        <a:rPr lang="en-US" sz="1400" b="1" dirty="0" smtClean="0">
                          <a:latin typeface="+mn-lt"/>
                          <a:cs typeface="Arial" pitchFamily="34" charset="0"/>
                        </a:rPr>
                        <a:t>monetary policy</a:t>
                      </a:r>
                      <a:r>
                        <a:rPr lang="en-US" sz="1400" dirty="0" smtClean="0">
                          <a:latin typeface="+mn-lt"/>
                          <a:cs typeface="Arial" pitchFamily="34" charset="0"/>
                        </a:rPr>
                        <a:t>.</a:t>
                      </a:r>
                    </a:p>
                  </a:txBody>
                  <a:tcPr/>
                </a:tc>
              </a:tr>
              <a:tr h="1440556">
                <a:tc>
                  <a:txBody>
                    <a:bodyPr/>
                    <a:lstStyle/>
                    <a:p>
                      <a:pPr algn="ctr"/>
                      <a:r>
                        <a:rPr lang="en-US" sz="1400" b="1" dirty="0" smtClean="0">
                          <a:solidFill>
                            <a:srgbClr val="FF0000"/>
                          </a:solidFill>
                          <a:latin typeface="+mn-lt"/>
                        </a:rPr>
                        <a:t>Functions</a:t>
                      </a:r>
                      <a:r>
                        <a:rPr lang="en-US" sz="1400" b="1" baseline="0" dirty="0" smtClean="0">
                          <a:solidFill>
                            <a:srgbClr val="FF0000"/>
                          </a:solidFill>
                          <a:latin typeface="+mn-lt"/>
                        </a:rPr>
                        <a:t> of the Federal Reserve Bank</a:t>
                      </a:r>
                      <a:endParaRPr lang="en-US" sz="1400" b="1" dirty="0">
                        <a:solidFill>
                          <a:srgbClr val="FF0000"/>
                        </a:solidFill>
                        <a:latin typeface="+mn-lt"/>
                      </a:endParaRPr>
                    </a:p>
                  </a:txBody>
                  <a:tcPr anchor="ctr"/>
                </a:tc>
                <a:tc>
                  <a:txBody>
                    <a:bodyPr/>
                    <a:lstStyle/>
                    <a:p>
                      <a:pPr marL="285750" indent="-285750">
                        <a:buFont typeface="Arial" pitchFamily="34" charset="0"/>
                        <a:buChar char="•"/>
                      </a:pPr>
                      <a:r>
                        <a:rPr lang="en-US" sz="1400" dirty="0" smtClean="0">
                          <a:latin typeface="+mn-lt"/>
                          <a:cs typeface="Arial" pitchFamily="34" charset="0"/>
                        </a:rPr>
                        <a:t>Issue currency: the Fed can inject new currency into the money supply by issuing Federal Reserve Notes (dollars) to commercial banks to be loaned out to the public.</a:t>
                      </a:r>
                    </a:p>
                    <a:p>
                      <a:pPr marL="285750" indent="-285750">
                        <a:buFont typeface="Arial" pitchFamily="34" charset="0"/>
                        <a:buChar char="•"/>
                      </a:pPr>
                      <a:r>
                        <a:rPr lang="en-US" sz="1400" dirty="0" smtClean="0">
                          <a:latin typeface="+mn-lt"/>
                          <a:cs typeface="Arial" pitchFamily="34" charset="0"/>
                        </a:rPr>
                        <a:t>Setting reserve requirements: this is the fraction of checking account balances that commercial banks must keep in their vaults. The larger the reserve requirement, the less money commercial banks can loan out.</a:t>
                      </a:r>
                    </a:p>
                    <a:p>
                      <a:pPr marL="285750" indent="-285750">
                        <a:buFont typeface="Arial" pitchFamily="34" charset="0"/>
                        <a:buChar char="•"/>
                      </a:pPr>
                      <a:r>
                        <a:rPr lang="en-US" sz="1400" dirty="0" smtClean="0">
                          <a:latin typeface="+mn-lt"/>
                          <a:cs typeface="Arial" pitchFamily="34" charset="0"/>
                        </a:rPr>
                        <a:t>Lending money to banks: The Fed charges commercial banks interest on loans, this is called the "discount rate".</a:t>
                      </a:r>
                    </a:p>
                    <a:p>
                      <a:pPr marL="285750" indent="-285750">
                        <a:buFont typeface="Arial" pitchFamily="34" charset="0"/>
                        <a:buChar char="•"/>
                      </a:pPr>
                      <a:r>
                        <a:rPr lang="en-US" sz="1400" dirty="0" smtClean="0">
                          <a:latin typeface="+mn-lt"/>
                          <a:cs typeface="Arial" pitchFamily="34" charset="0"/>
                        </a:rPr>
                        <a:t>Controlling the money supply: this in turn enables the Fed to influence interest rates.</a:t>
                      </a:r>
                    </a:p>
                  </a:txBody>
                  <a:tcPr/>
                </a:tc>
              </a:tr>
            </a:tbl>
          </a:graphicData>
        </a:graphic>
      </p:graphicFrame>
      <p:sp>
        <p:nvSpPr>
          <p:cNvPr id="4" name="TextBox 3"/>
          <p:cNvSpPr txBox="1"/>
          <p:nvPr/>
        </p:nvSpPr>
        <p:spPr>
          <a:xfrm>
            <a:off x="0" y="697260"/>
            <a:ext cx="9144000" cy="1015663"/>
          </a:xfrm>
          <a:prstGeom prst="rect">
            <a:avLst/>
          </a:prstGeom>
          <a:noFill/>
        </p:spPr>
        <p:txBody>
          <a:bodyPr wrap="square" rtlCol="0">
            <a:spAutoFit/>
          </a:bodyPr>
          <a:lstStyle/>
          <a:p>
            <a:r>
              <a:rPr lang="en-US" sz="2400" dirty="0">
                <a:solidFill>
                  <a:srgbClr val="FF0000"/>
                </a:solidFill>
              </a:rPr>
              <a:t>T</a:t>
            </a:r>
            <a:r>
              <a:rPr lang="en-US" sz="2400" dirty="0" smtClean="0">
                <a:solidFill>
                  <a:srgbClr val="FF0000"/>
                </a:solidFill>
              </a:rPr>
              <a:t>he Role of a Central Bank</a:t>
            </a:r>
          </a:p>
          <a:p>
            <a:r>
              <a:rPr lang="en-US" dirty="0" smtClean="0"/>
              <a:t>Every major world economy has a central bank. Below is a snapshot of one CB and the roles it plays in the nation’s banking system and wider economy</a:t>
            </a:r>
            <a:endParaRPr lang="en-US" dirty="0"/>
          </a:p>
        </p:txBody>
      </p:sp>
      <p:grpSp>
        <p:nvGrpSpPr>
          <p:cNvPr id="14" name="Group 7"/>
          <p:cNvGrpSpPr/>
          <p:nvPr/>
        </p:nvGrpSpPr>
        <p:grpSpPr>
          <a:xfrm>
            <a:off x="0" y="0"/>
            <a:ext cx="9144000" cy="697260"/>
            <a:chOff x="0" y="0"/>
            <a:chExt cx="9144000" cy="836712"/>
          </a:xfrm>
        </p:grpSpPr>
        <p:sp>
          <p:nvSpPr>
            <p:cNvPr id="15" name="Rectangle 1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9" name="TextBox 18"/>
          <p:cNvSpPr txBox="1"/>
          <p:nvPr/>
        </p:nvSpPr>
        <p:spPr>
          <a:xfrm>
            <a:off x="5747048" y="114300"/>
            <a:ext cx="2025352" cy="523220"/>
          </a:xfrm>
          <a:prstGeom prst="rect">
            <a:avLst/>
          </a:prstGeom>
          <a:noFill/>
        </p:spPr>
        <p:txBody>
          <a:bodyPr vert="horz" wrap="square" rtlCol="0">
            <a:spAutoFit/>
          </a:bodyPr>
          <a:lstStyle/>
          <a:p>
            <a:pPr algn="ctr"/>
            <a:r>
              <a:rPr lang="en-US" sz="1400" i="1" dirty="0" smtClean="0">
                <a:latin typeface="Lucida Sans - 20"/>
              </a:rPr>
              <a:t>Introduction to Monetary Policy</a:t>
            </a:r>
            <a:endParaRPr lang="en-US" sz="1200" i="1" dirty="0">
              <a:latin typeface="Lucida Sans - 18"/>
            </a:endParaRPr>
          </a:p>
        </p:txBody>
      </p:sp>
    </p:spTree>
    <p:extLst>
      <p:ext uri="{BB962C8B-B14F-4D97-AF65-F5344CB8AC3E}">
        <p14:creationId xmlns:p14="http://schemas.microsoft.com/office/powerpoint/2010/main" val="19836549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Introduction to Supply-side Policies</a:t>
            </a:r>
          </a:p>
          <a:p>
            <a:r>
              <a:rPr lang="en-US" dirty="0" smtClean="0"/>
              <a:t>So far we have focused primarily on the </a:t>
            </a:r>
            <a:r>
              <a:rPr lang="en-US" i="1" dirty="0" smtClean="0"/>
              <a:t>demand-side</a:t>
            </a:r>
            <a:r>
              <a:rPr lang="en-US" dirty="0" smtClean="0"/>
              <a:t> fiscal and monetary policies available to government and the central bank to manage the level of economic activity in a nation. Demand-side policies have one major weakness: they are not effective at promoting</a:t>
            </a:r>
            <a:r>
              <a:rPr lang="en-US" i="1" dirty="0" smtClean="0"/>
              <a:t> long-run economic growth.</a:t>
            </a:r>
            <a:endParaRPr lang="en-US" dirty="0" smtClean="0"/>
          </a:p>
        </p:txBody>
      </p:sp>
      <p:grpSp>
        <p:nvGrpSpPr>
          <p:cNvPr id="39" name="Group 38"/>
          <p:cNvGrpSpPr/>
          <p:nvPr/>
        </p:nvGrpSpPr>
        <p:grpSpPr>
          <a:xfrm>
            <a:off x="5221653" y="2247900"/>
            <a:ext cx="3998547" cy="2942893"/>
            <a:chOff x="4618593" y="1790700"/>
            <a:chExt cx="4754004" cy="3498903"/>
          </a:xfrm>
        </p:grpSpPr>
        <p:grpSp>
          <p:nvGrpSpPr>
            <p:cNvPr id="42" name="Group 41"/>
            <p:cNvGrpSpPr>
              <a:grpSpLocks noChangeAspect="1"/>
            </p:cNvGrpSpPr>
            <p:nvPr/>
          </p:nvGrpSpPr>
          <p:grpSpPr>
            <a:xfrm>
              <a:off x="4618593" y="1790700"/>
              <a:ext cx="4754004" cy="3498903"/>
              <a:chOff x="5041900" y="1576492"/>
              <a:chExt cx="4831824" cy="4267409"/>
            </a:xfrm>
          </p:grpSpPr>
          <p:cxnSp>
            <p:nvCxnSpPr>
              <p:cNvPr id="45" name="Straight Connector 44"/>
              <p:cNvCxnSpPr/>
              <p:nvPr/>
            </p:nvCxnSpPr>
            <p:spPr>
              <a:xfrm>
                <a:off x="5502147" y="1787779"/>
                <a:ext cx="0" cy="343408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478907" y="5233542"/>
                <a:ext cx="35830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041900" y="1612900"/>
                <a:ext cx="660400" cy="401669"/>
              </a:xfrm>
              <a:prstGeom prst="rect">
                <a:avLst/>
              </a:prstGeom>
              <a:noFill/>
            </p:spPr>
            <p:txBody>
              <a:bodyPr vert="horz" rtlCol="0">
                <a:spAutoFit/>
              </a:bodyPr>
              <a:lstStyle/>
              <a:p>
                <a:r>
                  <a:rPr lang="en-US" sz="1200" smtClean="0">
                    <a:solidFill>
                      <a:srgbClr val="000000"/>
                    </a:solidFill>
                  </a:rPr>
                  <a:t>PL</a:t>
                </a:r>
                <a:endParaRPr lang="en-US" sz="1200">
                  <a:solidFill>
                    <a:srgbClr val="000000"/>
                  </a:solidFill>
                </a:endParaRPr>
              </a:p>
            </p:txBody>
          </p:sp>
          <p:grpSp>
            <p:nvGrpSpPr>
              <p:cNvPr id="48" name="Group 6"/>
              <p:cNvGrpSpPr/>
              <p:nvPr/>
            </p:nvGrpSpPr>
            <p:grpSpPr>
              <a:xfrm>
                <a:off x="5627370" y="1841500"/>
                <a:ext cx="4246354" cy="2920091"/>
                <a:chOff x="5627370" y="1841500"/>
                <a:chExt cx="4246354" cy="2920091"/>
              </a:xfrm>
            </p:grpSpPr>
            <p:sp>
              <p:nvSpPr>
                <p:cNvPr id="66" name="TextBox 4"/>
                <p:cNvSpPr txBox="1"/>
                <p:nvPr/>
              </p:nvSpPr>
              <p:spPr>
                <a:xfrm>
                  <a:off x="8521699" y="1841500"/>
                  <a:ext cx="1016154" cy="401669"/>
                </a:xfrm>
                <a:prstGeom prst="rect">
                  <a:avLst/>
                </a:prstGeom>
                <a:noFill/>
              </p:spPr>
              <p:txBody>
                <a:bodyPr vert="horz" wrap="square" rtlCol="0">
                  <a:spAutoFit/>
                </a:bodyPr>
                <a:lstStyle/>
                <a:p>
                  <a:r>
                    <a:rPr lang="en-US" sz="1200" dirty="0" smtClean="0">
                      <a:solidFill>
                        <a:schemeClr val="tx2">
                          <a:lumMod val="20000"/>
                          <a:lumOff val="80000"/>
                        </a:schemeClr>
                      </a:solidFill>
                    </a:rPr>
                    <a:t>SRAS</a:t>
                  </a:r>
                  <a:endParaRPr lang="en-US" sz="1200" dirty="0">
                    <a:solidFill>
                      <a:schemeClr val="tx2">
                        <a:lumMod val="20000"/>
                        <a:lumOff val="80000"/>
                      </a:schemeClr>
                    </a:solidFill>
                  </a:endParaRPr>
                </a:p>
              </p:txBody>
            </p:sp>
            <p:sp>
              <p:nvSpPr>
                <p:cNvPr id="67" name="Freeform 5"/>
                <p:cNvSpPr/>
                <p:nvPr/>
              </p:nvSpPr>
              <p:spPr>
                <a:xfrm>
                  <a:off x="5627370" y="1982470"/>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chemeClr val="tx2">
                      <a:lumMod val="20000"/>
                      <a:lumOff val="8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68" name="Freeform 5"/>
                <p:cNvSpPr/>
                <p:nvPr/>
              </p:nvSpPr>
              <p:spPr>
                <a:xfrm>
                  <a:off x="6320565" y="2307951"/>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69" name="TextBox 4"/>
                <p:cNvSpPr txBox="1"/>
                <p:nvPr/>
              </p:nvSpPr>
              <p:spPr>
                <a:xfrm>
                  <a:off x="8857570" y="2027373"/>
                  <a:ext cx="1016154" cy="401669"/>
                </a:xfrm>
                <a:prstGeom prst="rect">
                  <a:avLst/>
                </a:prstGeom>
                <a:noFill/>
              </p:spPr>
              <p:txBody>
                <a:bodyPr vert="horz" wrap="square" rtlCol="0">
                  <a:spAutoFit/>
                </a:bodyPr>
                <a:lstStyle/>
                <a:p>
                  <a:r>
                    <a:rPr lang="en-US" sz="1200" dirty="0" smtClean="0">
                      <a:solidFill>
                        <a:srgbClr val="000000"/>
                      </a:solidFill>
                    </a:rPr>
                    <a:t>SRAS</a:t>
                  </a:r>
                  <a:r>
                    <a:rPr lang="en-US" sz="1200" baseline="-25000" dirty="0" smtClean="0">
                      <a:solidFill>
                        <a:srgbClr val="000000"/>
                      </a:solidFill>
                    </a:rPr>
                    <a:t>1</a:t>
                  </a:r>
                  <a:endParaRPr lang="en-US" sz="1200" baseline="-25000" dirty="0">
                    <a:solidFill>
                      <a:srgbClr val="000000"/>
                    </a:solidFill>
                  </a:endParaRPr>
                </a:p>
              </p:txBody>
            </p:sp>
          </p:grpSp>
          <p:sp>
            <p:nvSpPr>
              <p:cNvPr id="49" name="TextBox 48"/>
              <p:cNvSpPr txBox="1"/>
              <p:nvPr/>
            </p:nvSpPr>
            <p:spPr>
              <a:xfrm>
                <a:off x="5041900" y="3189805"/>
                <a:ext cx="479253" cy="401669"/>
              </a:xfrm>
              <a:prstGeom prst="rect">
                <a:avLst/>
              </a:prstGeom>
              <a:noFill/>
            </p:spPr>
            <p:txBody>
              <a:bodyPr vert="horz" wrap="square" rtlCol="0">
                <a:spAutoFit/>
              </a:bodyPr>
              <a:lstStyle/>
              <a:p>
                <a:r>
                  <a:rPr lang="en-US" sz="1200" dirty="0" smtClean="0">
                    <a:solidFill>
                      <a:srgbClr val="000000"/>
                    </a:solidFill>
                  </a:rPr>
                  <a:t>P</a:t>
                </a:r>
                <a:r>
                  <a:rPr lang="en-US" sz="1200" baseline="-25000" dirty="0">
                    <a:solidFill>
                      <a:srgbClr val="000000"/>
                    </a:solidFill>
                  </a:rPr>
                  <a:t>1</a:t>
                </a:r>
              </a:p>
            </p:txBody>
          </p:sp>
          <p:sp>
            <p:nvSpPr>
              <p:cNvPr id="50" name="TextBox 49"/>
              <p:cNvSpPr txBox="1"/>
              <p:nvPr/>
            </p:nvSpPr>
            <p:spPr>
              <a:xfrm>
                <a:off x="7000767" y="5442232"/>
                <a:ext cx="1556355" cy="401669"/>
              </a:xfrm>
              <a:prstGeom prst="rect">
                <a:avLst/>
              </a:prstGeom>
              <a:noFill/>
            </p:spPr>
            <p:txBody>
              <a:bodyPr vert="horz" wrap="square" rtlCol="0">
                <a:spAutoFit/>
              </a:bodyPr>
              <a:lstStyle/>
              <a:p>
                <a:r>
                  <a:rPr lang="en-US" sz="1200" dirty="0" smtClean="0">
                    <a:solidFill>
                      <a:srgbClr val="000000"/>
                    </a:solidFill>
                  </a:rPr>
                  <a:t>real GDP</a:t>
                </a:r>
                <a:endParaRPr lang="en-US" sz="1200" dirty="0">
                  <a:solidFill>
                    <a:srgbClr val="000000"/>
                  </a:solidFill>
                </a:endParaRPr>
              </a:p>
            </p:txBody>
          </p:sp>
          <p:grpSp>
            <p:nvGrpSpPr>
              <p:cNvPr id="52" name="Group 12"/>
              <p:cNvGrpSpPr/>
              <p:nvPr/>
            </p:nvGrpSpPr>
            <p:grpSpPr>
              <a:xfrm>
                <a:off x="7624881" y="1576492"/>
                <a:ext cx="1861607" cy="3662385"/>
                <a:chOff x="7624881" y="1576492"/>
                <a:chExt cx="1861607" cy="3662385"/>
              </a:xfrm>
            </p:grpSpPr>
            <p:cxnSp>
              <p:nvCxnSpPr>
                <p:cNvPr id="62" name="Straight Connector 10"/>
                <p:cNvCxnSpPr/>
                <p:nvPr/>
              </p:nvCxnSpPr>
              <p:spPr>
                <a:xfrm flipV="1">
                  <a:off x="8148701" y="1988820"/>
                  <a:ext cx="0" cy="3250057"/>
                </a:xfrm>
                <a:prstGeom prst="line">
                  <a:avLst/>
                </a:prstGeom>
                <a:ln w="38100" cap="flat" cmpd="sng" algn="ctr">
                  <a:solidFill>
                    <a:schemeClr val="accent2">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3" name="TextBox 11"/>
                <p:cNvSpPr txBox="1"/>
                <p:nvPr/>
              </p:nvSpPr>
              <p:spPr>
                <a:xfrm>
                  <a:off x="7624881" y="1612898"/>
                  <a:ext cx="1142998" cy="401669"/>
                </a:xfrm>
                <a:prstGeom prst="rect">
                  <a:avLst/>
                </a:prstGeom>
                <a:noFill/>
              </p:spPr>
              <p:txBody>
                <a:bodyPr vert="horz" wrap="square" rtlCol="0">
                  <a:spAutoFit/>
                </a:bodyPr>
                <a:lstStyle/>
                <a:p>
                  <a:r>
                    <a:rPr lang="en-US" sz="1200" dirty="0" smtClean="0">
                      <a:solidFill>
                        <a:srgbClr val="FF0000"/>
                      </a:solidFill>
                    </a:rPr>
                    <a:t>LRAS</a:t>
                  </a:r>
                  <a:endParaRPr lang="en-US" sz="1200" dirty="0">
                    <a:solidFill>
                      <a:srgbClr val="FF0000"/>
                    </a:solidFill>
                  </a:endParaRPr>
                </a:p>
              </p:txBody>
            </p:sp>
            <p:cxnSp>
              <p:nvCxnSpPr>
                <p:cNvPr id="64" name="Straight Connector 10"/>
                <p:cNvCxnSpPr/>
                <p:nvPr/>
              </p:nvCxnSpPr>
              <p:spPr>
                <a:xfrm flipV="1">
                  <a:off x="8634568" y="1982470"/>
                  <a:ext cx="0" cy="3250057"/>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5" name="TextBox 11"/>
                <p:cNvSpPr txBox="1"/>
                <p:nvPr/>
              </p:nvSpPr>
              <p:spPr>
                <a:xfrm>
                  <a:off x="8343490" y="1576492"/>
                  <a:ext cx="1142998" cy="401669"/>
                </a:xfrm>
                <a:prstGeom prst="rect">
                  <a:avLst/>
                </a:prstGeom>
                <a:noFill/>
              </p:spPr>
              <p:txBody>
                <a:bodyPr vert="horz" wrap="square" rtlCol="0">
                  <a:spAutoFit/>
                </a:bodyPr>
                <a:lstStyle/>
                <a:p>
                  <a:r>
                    <a:rPr lang="en-US" sz="1200" dirty="0" smtClean="0">
                      <a:solidFill>
                        <a:srgbClr val="FF0000"/>
                      </a:solidFill>
                    </a:rPr>
                    <a:t>LRAS</a:t>
                  </a:r>
                  <a:r>
                    <a:rPr lang="en-US" sz="1200" baseline="-25000" dirty="0" smtClean="0">
                      <a:solidFill>
                        <a:srgbClr val="FF0000"/>
                      </a:solidFill>
                    </a:rPr>
                    <a:t>1</a:t>
                  </a:r>
                  <a:endParaRPr lang="en-US" sz="1200" baseline="-25000" dirty="0">
                    <a:solidFill>
                      <a:srgbClr val="FF0000"/>
                    </a:solidFill>
                  </a:endParaRPr>
                </a:p>
              </p:txBody>
            </p:sp>
          </p:grpSp>
          <p:cxnSp>
            <p:nvCxnSpPr>
              <p:cNvPr id="53" name="Straight Connector 52"/>
              <p:cNvCxnSpPr/>
              <p:nvPr/>
            </p:nvCxnSpPr>
            <p:spPr>
              <a:xfrm flipH="1">
                <a:off x="5502147" y="3379309"/>
                <a:ext cx="2646553" cy="0"/>
              </a:xfrm>
              <a:prstGeom prst="line">
                <a:avLst/>
              </a:prstGeom>
              <a:ln w="38100" cap="flat" cmpd="sng" algn="ctr">
                <a:solidFill>
                  <a:srgbClr val="7030A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73517" y="2293617"/>
                <a:ext cx="2033271" cy="201714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504845" y="5293961"/>
                <a:ext cx="749300" cy="401669"/>
              </a:xfrm>
              <a:prstGeom prst="rect">
                <a:avLst/>
              </a:prstGeom>
              <a:noFill/>
            </p:spPr>
            <p:txBody>
              <a:bodyPr vert="horz" wrap="square" rtlCol="0">
                <a:spAutoFit/>
              </a:bodyPr>
              <a:lstStyle/>
              <a:p>
                <a:r>
                  <a:rPr lang="en-US" sz="1200" dirty="0" smtClean="0">
                    <a:solidFill>
                      <a:srgbClr val="000000"/>
                    </a:solidFill>
                  </a:rPr>
                  <a:t>Y</a:t>
                </a:r>
                <a:r>
                  <a:rPr lang="en-US" sz="1200" baseline="-25000" dirty="0" smtClean="0">
                    <a:solidFill>
                      <a:srgbClr val="000000"/>
                    </a:solidFill>
                  </a:rPr>
                  <a:t>fe1</a:t>
                </a:r>
                <a:endParaRPr lang="en-US" sz="1200" baseline="-25000" dirty="0">
                  <a:solidFill>
                    <a:srgbClr val="000000"/>
                  </a:solidFill>
                </a:endParaRPr>
              </a:p>
            </p:txBody>
          </p:sp>
          <p:sp>
            <p:nvSpPr>
              <p:cNvPr id="57" name="TextBox 56"/>
              <p:cNvSpPr txBox="1"/>
              <p:nvPr/>
            </p:nvSpPr>
            <p:spPr>
              <a:xfrm>
                <a:off x="7937544" y="5293961"/>
                <a:ext cx="749300" cy="401669"/>
              </a:xfrm>
              <a:prstGeom prst="rect">
                <a:avLst/>
              </a:prstGeom>
              <a:noFill/>
            </p:spPr>
            <p:txBody>
              <a:bodyPr vert="horz" wrap="square" rtlCol="0">
                <a:spAutoFit/>
              </a:bodyPr>
              <a:lstStyle/>
              <a:p>
                <a:r>
                  <a:rPr lang="en-US" sz="1200" dirty="0" err="1" smtClean="0">
                    <a:solidFill>
                      <a:schemeClr val="bg1">
                        <a:lumMod val="65000"/>
                      </a:schemeClr>
                    </a:solidFill>
                  </a:rPr>
                  <a:t>Y</a:t>
                </a:r>
                <a:r>
                  <a:rPr lang="en-US" sz="1200" baseline="-25000" dirty="0" err="1" smtClean="0">
                    <a:solidFill>
                      <a:schemeClr val="bg1">
                        <a:lumMod val="65000"/>
                      </a:schemeClr>
                    </a:solidFill>
                  </a:rPr>
                  <a:t>fe</a:t>
                </a:r>
                <a:endParaRPr lang="en-US" sz="1200" baseline="-25000" dirty="0">
                  <a:solidFill>
                    <a:schemeClr val="bg1">
                      <a:lumMod val="65000"/>
                    </a:schemeClr>
                  </a:solidFill>
                </a:endParaRPr>
              </a:p>
            </p:txBody>
          </p:sp>
          <p:cxnSp>
            <p:nvCxnSpPr>
              <p:cNvPr id="70" name="Straight Connector 69"/>
              <p:cNvCxnSpPr/>
              <p:nvPr/>
            </p:nvCxnSpPr>
            <p:spPr>
              <a:xfrm flipH="1">
                <a:off x="5502147" y="3843993"/>
                <a:ext cx="3132420" cy="0"/>
              </a:xfrm>
              <a:prstGeom prst="line">
                <a:avLst/>
              </a:prstGeom>
              <a:ln w="38100" cap="flat" cmpd="sng" algn="ctr">
                <a:solidFill>
                  <a:srgbClr val="FFFF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041900" y="3654488"/>
                <a:ext cx="499225" cy="401669"/>
              </a:xfrm>
              <a:prstGeom prst="rect">
                <a:avLst/>
              </a:prstGeom>
              <a:noFill/>
            </p:spPr>
            <p:txBody>
              <a:bodyPr vert="horz" wrap="square" rtlCol="0">
                <a:spAutoFit/>
              </a:bodyPr>
              <a:lstStyle/>
              <a:p>
                <a:r>
                  <a:rPr lang="en-US" sz="1200" dirty="0" smtClean="0">
                    <a:solidFill>
                      <a:srgbClr val="000000"/>
                    </a:solidFill>
                  </a:rPr>
                  <a:t>P</a:t>
                </a:r>
                <a:r>
                  <a:rPr lang="en-US" sz="1200" baseline="-25000" dirty="0" smtClean="0">
                    <a:solidFill>
                      <a:srgbClr val="000000"/>
                    </a:solidFill>
                  </a:rPr>
                  <a:t>2</a:t>
                </a:r>
                <a:endParaRPr lang="en-US" sz="1200" baseline="-25000" dirty="0">
                  <a:solidFill>
                    <a:srgbClr val="000000"/>
                  </a:solidFill>
                </a:endParaRPr>
              </a:p>
            </p:txBody>
          </p:sp>
        </p:grpSp>
        <p:cxnSp>
          <p:nvCxnSpPr>
            <p:cNvPr id="44" name="Straight Arrow Connector 43"/>
            <p:cNvCxnSpPr/>
            <p:nvPr/>
          </p:nvCxnSpPr>
          <p:spPr>
            <a:xfrm>
              <a:off x="7010400" y="3848100"/>
              <a:ext cx="681310"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36" name="TextBox 35"/>
          <p:cNvSpPr txBox="1"/>
          <p:nvPr/>
        </p:nvSpPr>
        <p:spPr>
          <a:xfrm>
            <a:off x="1" y="2171700"/>
            <a:ext cx="3887923" cy="3293209"/>
          </a:xfrm>
          <a:prstGeom prst="rect">
            <a:avLst/>
          </a:prstGeom>
          <a:noFill/>
          <a:ln>
            <a:noFill/>
          </a:ln>
        </p:spPr>
        <p:txBody>
          <a:bodyPr wrap="square" rtlCol="0">
            <a:spAutoFit/>
          </a:bodyPr>
          <a:lstStyle/>
          <a:p>
            <a:r>
              <a:rPr lang="en-US" sz="1600" b="1" dirty="0" smtClean="0">
                <a:solidFill>
                  <a:srgbClr val="0000CC"/>
                </a:solidFill>
              </a:rPr>
              <a:t>Supply-side policies: </a:t>
            </a:r>
            <a:r>
              <a:rPr lang="en-US" sz="1600" dirty="0" smtClean="0"/>
              <a:t>Measures undertaken by the government aimed at increasing the level of </a:t>
            </a:r>
            <a:r>
              <a:rPr lang="en-US" sz="1600" i="1" dirty="0" smtClean="0"/>
              <a:t>aggregate supply</a:t>
            </a:r>
            <a:r>
              <a:rPr lang="en-US" sz="1600" dirty="0" smtClean="0"/>
              <a:t> in a nation, and thereby meant to promote long-run economic growth. Examples include:</a:t>
            </a:r>
          </a:p>
          <a:p>
            <a:pPr marL="285750" indent="-285750">
              <a:buFont typeface="Arial" pitchFamily="34" charset="0"/>
              <a:buChar char="•"/>
            </a:pPr>
            <a:r>
              <a:rPr lang="en-US" sz="1600" dirty="0" smtClean="0"/>
              <a:t>Lower business and income taxes</a:t>
            </a:r>
          </a:p>
          <a:p>
            <a:pPr marL="285750" indent="-285750">
              <a:buFont typeface="Arial" pitchFamily="34" charset="0"/>
              <a:buChar char="•"/>
            </a:pPr>
            <a:r>
              <a:rPr lang="en-US" sz="1600" dirty="0"/>
              <a:t>E</a:t>
            </a:r>
            <a:r>
              <a:rPr lang="en-US" sz="1600" dirty="0" smtClean="0"/>
              <a:t>limination of a minimum wage</a:t>
            </a:r>
          </a:p>
          <a:p>
            <a:pPr marL="285750" indent="-285750">
              <a:buFont typeface="Arial" pitchFamily="34" charset="0"/>
              <a:buChar char="•"/>
            </a:pPr>
            <a:r>
              <a:rPr lang="en-US" sz="1600" dirty="0" smtClean="0"/>
              <a:t>Reducing labor union power</a:t>
            </a:r>
          </a:p>
          <a:p>
            <a:pPr marL="285750" indent="-285750">
              <a:buFont typeface="Arial" pitchFamily="34" charset="0"/>
              <a:buChar char="•"/>
            </a:pPr>
            <a:r>
              <a:rPr lang="en-US" sz="1600" dirty="0" smtClean="0"/>
              <a:t>Reducing unemployment benefits</a:t>
            </a:r>
          </a:p>
          <a:p>
            <a:pPr marL="285750" indent="-285750">
              <a:buFont typeface="Arial" pitchFamily="34" charset="0"/>
              <a:buChar char="•"/>
            </a:pPr>
            <a:r>
              <a:rPr lang="en-US" sz="1600" dirty="0" smtClean="0"/>
              <a:t>Deregulation</a:t>
            </a:r>
          </a:p>
          <a:p>
            <a:pPr marL="285750" indent="-285750">
              <a:buFont typeface="Arial" pitchFamily="34" charset="0"/>
              <a:buChar char="•"/>
            </a:pPr>
            <a:r>
              <a:rPr lang="en-US" sz="1600" dirty="0" smtClean="0"/>
              <a:t>Trade liberalization</a:t>
            </a:r>
          </a:p>
          <a:p>
            <a:pPr marL="285750" indent="-285750">
              <a:buFont typeface="Arial" pitchFamily="34" charset="0"/>
              <a:buChar char="•"/>
            </a:pPr>
            <a:r>
              <a:rPr lang="en-US" sz="1600" dirty="0" smtClean="0"/>
              <a:t>Investments in human capital</a:t>
            </a:r>
          </a:p>
          <a:p>
            <a:pPr marL="285750" indent="-285750">
              <a:buFont typeface="Arial" pitchFamily="34" charset="0"/>
              <a:buChar char="•"/>
            </a:pPr>
            <a:r>
              <a:rPr lang="en-US" sz="1600" dirty="0" smtClean="0"/>
              <a:t>Investments in physical capital</a:t>
            </a:r>
            <a:endParaRPr lang="en-US" sz="1600" dirty="0"/>
          </a:p>
        </p:txBody>
      </p:sp>
      <p:sp>
        <p:nvSpPr>
          <p:cNvPr id="72" name="Right Brace 71"/>
          <p:cNvSpPr/>
          <p:nvPr/>
        </p:nvSpPr>
        <p:spPr>
          <a:xfrm>
            <a:off x="3657600" y="2266920"/>
            <a:ext cx="381000" cy="302898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3" name="TextBox 72"/>
          <p:cNvSpPr txBox="1"/>
          <p:nvPr/>
        </p:nvSpPr>
        <p:spPr>
          <a:xfrm>
            <a:off x="4038600" y="2324100"/>
            <a:ext cx="1219200" cy="2893100"/>
          </a:xfrm>
          <a:prstGeom prst="rect">
            <a:avLst/>
          </a:prstGeom>
          <a:solidFill>
            <a:schemeClr val="accent2">
              <a:lumMod val="20000"/>
              <a:lumOff val="80000"/>
            </a:schemeClr>
          </a:solidFill>
        </p:spPr>
        <p:txBody>
          <a:bodyPr wrap="square" rtlCol="0">
            <a:spAutoFit/>
          </a:bodyPr>
          <a:lstStyle/>
          <a:p>
            <a:r>
              <a:rPr lang="en-US" sz="1400" i="1" dirty="0" smtClean="0"/>
              <a:t>Supply-side policies increase productivity and reduce production costs, shifting AS outwards. Output increases and the average price level decreases</a:t>
            </a:r>
            <a:endParaRPr lang="en-US" sz="1400" i="1" dirty="0"/>
          </a:p>
        </p:txBody>
      </p:sp>
      <p:grpSp>
        <p:nvGrpSpPr>
          <p:cNvPr id="74" name="Group 7"/>
          <p:cNvGrpSpPr/>
          <p:nvPr/>
        </p:nvGrpSpPr>
        <p:grpSpPr>
          <a:xfrm>
            <a:off x="0" y="0"/>
            <a:ext cx="9144000" cy="697260"/>
            <a:chOff x="0" y="0"/>
            <a:chExt cx="9144000" cy="836712"/>
          </a:xfrm>
        </p:grpSpPr>
        <p:sp>
          <p:nvSpPr>
            <p:cNvPr id="75" name="Rectangle 7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8" name="TextBox 77"/>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30923401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p:nvPr/>
        </p:nvPicPr>
        <p:blipFill>
          <a:blip r:embed="rId2"/>
          <a:stretch>
            <a:fillRect/>
          </a:stretch>
        </p:blipFill>
        <p:spPr>
          <a:xfrm>
            <a:off x="4876800" y="3098148"/>
            <a:ext cx="3522240" cy="2571664"/>
          </a:xfrm>
          <a:prstGeom prst="rect">
            <a:avLst/>
          </a:prstGeom>
          <a:solidFill>
            <a:srgbClr val="FFFFFF"/>
          </a:solidFill>
          <a:ln>
            <a:noFill/>
            <a:prstDash/>
          </a:ln>
        </p:spPr>
      </p:pic>
      <p:sp>
        <p:nvSpPr>
          <p:cNvPr id="3" name="TextBox 2"/>
          <p:cNvSpPr txBox="1"/>
          <p:nvPr/>
        </p:nvSpPr>
        <p:spPr>
          <a:xfrm>
            <a:off x="0" y="697260"/>
            <a:ext cx="9144000" cy="2739211"/>
          </a:xfrm>
          <a:prstGeom prst="rect">
            <a:avLst/>
          </a:prstGeom>
          <a:noFill/>
        </p:spPr>
        <p:txBody>
          <a:bodyPr wrap="square" rtlCol="0">
            <a:spAutoFit/>
          </a:bodyPr>
          <a:lstStyle/>
          <a:p>
            <a:r>
              <a:rPr lang="en-US" sz="2400" dirty="0" smtClean="0">
                <a:solidFill>
                  <a:srgbClr val="FF0000"/>
                </a:solidFill>
              </a:rPr>
              <a:t>Supply-side Policies - Tax Reform</a:t>
            </a:r>
          </a:p>
          <a:p>
            <a:r>
              <a:rPr lang="en-US" dirty="0" smtClean="0"/>
              <a:t>Reducing business and personal income taxes can positively impact aggregate supply in two ways:</a:t>
            </a:r>
            <a:endParaRPr lang="en-US" dirty="0"/>
          </a:p>
          <a:p>
            <a:pPr marL="285750" indent="-285750">
              <a:buFont typeface="Arial" pitchFamily="34" charset="0"/>
              <a:buChar char="•"/>
            </a:pPr>
            <a:r>
              <a:rPr lang="en-US" sz="1600" b="1" dirty="0" smtClean="0">
                <a:solidFill>
                  <a:srgbClr val="0000CC"/>
                </a:solidFill>
              </a:rPr>
              <a:t>Business taxes are a cost of production: </a:t>
            </a:r>
            <a:r>
              <a:rPr lang="en-US" sz="1600" dirty="0" smtClean="0"/>
              <a:t>Lowering taxes on firms reduces the cost of doing business. Allowing business owners to keep a larger share of their earned revenues should incentivize new investments in capital and technology, which increase the productivity of labor and reduce costs, shifting AS outwards.</a:t>
            </a:r>
          </a:p>
          <a:p>
            <a:pPr marL="285750" indent="-285750">
              <a:buFont typeface="Arial" pitchFamily="34" charset="0"/>
              <a:buChar char="•"/>
            </a:pPr>
            <a:r>
              <a:rPr lang="en-US" sz="1600" b="1" dirty="0" smtClean="0">
                <a:solidFill>
                  <a:srgbClr val="0000CC"/>
                </a:solidFill>
              </a:rPr>
              <a:t>Income taxes serve as a disincentive to work: </a:t>
            </a:r>
            <a:r>
              <a:rPr lang="en-US" sz="1600" dirty="0" smtClean="0"/>
              <a:t>One argument against high marginal income taxes on households goes that </a:t>
            </a:r>
            <a:r>
              <a:rPr lang="en-US" sz="1600" i="1" dirty="0" smtClean="0"/>
              <a:t>if you tax higher income at higher rates, households have a disincentive to work hard and earn higher incomes. </a:t>
            </a:r>
            <a:endParaRPr lang="en-US" sz="1600" dirty="0" smtClean="0"/>
          </a:p>
        </p:txBody>
      </p:sp>
      <p:sp>
        <p:nvSpPr>
          <p:cNvPr id="4" name="Rectangle 3"/>
          <p:cNvSpPr/>
          <p:nvPr/>
        </p:nvSpPr>
        <p:spPr>
          <a:xfrm>
            <a:off x="0" y="3314700"/>
            <a:ext cx="4724400" cy="2246769"/>
          </a:xfrm>
          <a:prstGeom prst="rect">
            <a:avLst/>
          </a:prstGeom>
        </p:spPr>
        <p:txBody>
          <a:bodyPr wrap="square">
            <a:spAutoFit/>
          </a:bodyPr>
          <a:lstStyle/>
          <a:p>
            <a:pPr marL="742950" lvl="1" indent="-285750">
              <a:buFont typeface="Wingdings" pitchFamily="2" charset="2"/>
              <a:buChar char="Ø"/>
            </a:pPr>
            <a:r>
              <a:rPr lang="en-US" sz="1400" dirty="0"/>
              <a:t>This theory argues that at a certain point, an increase in tax rates will lead to a decrease in tax revenues, if the tax rate is so high that less output is produced.</a:t>
            </a:r>
          </a:p>
          <a:p>
            <a:pPr marL="742950" lvl="1" indent="-285750">
              <a:buFont typeface="Wingdings" pitchFamily="2" charset="2"/>
              <a:buChar char="Ø"/>
            </a:pPr>
            <a:r>
              <a:rPr lang="en-US" sz="1400" dirty="0"/>
              <a:t>In contrast, if tax rates are lowered below this level, then tax revenues may actually increase. </a:t>
            </a:r>
            <a:endParaRPr lang="en-US" sz="1400" dirty="0" smtClean="0"/>
          </a:p>
          <a:p>
            <a:pPr marL="742950" lvl="1" indent="-285750">
              <a:buFont typeface="Wingdings" pitchFamily="2" charset="2"/>
              <a:buChar char="Ø"/>
            </a:pPr>
            <a:r>
              <a:rPr lang="en-US" sz="1400" b="1" dirty="0" smtClean="0"/>
              <a:t>The </a:t>
            </a:r>
            <a:r>
              <a:rPr lang="en-US" sz="1400" b="1" dirty="0" err="1" smtClean="0"/>
              <a:t>Laffer</a:t>
            </a:r>
            <a:r>
              <a:rPr lang="en-US" sz="1400" b="1" dirty="0" smtClean="0"/>
              <a:t> Curve: </a:t>
            </a:r>
            <a:r>
              <a:rPr lang="en-US" sz="1400" dirty="0" smtClean="0"/>
              <a:t>Shows the theoretical relationship between the tax rate and tax revenues. Commonly used to support the supply-side argument for lowering taxes</a:t>
            </a:r>
            <a:endParaRPr lang="en-US" sz="1400" b="1" dirty="0"/>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8" name="Group 7"/>
          <p:cNvGrpSpPr/>
          <p:nvPr/>
        </p:nvGrpSpPr>
        <p:grpSpPr>
          <a:xfrm>
            <a:off x="0" y="0"/>
            <a:ext cx="9144000" cy="697260"/>
            <a:chOff x="0" y="0"/>
            <a:chExt cx="9144000" cy="836712"/>
          </a:xfrm>
        </p:grpSpPr>
        <p:sp>
          <p:nvSpPr>
            <p:cNvPr id="40" name="Rectangle 3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1" name="TextBox 50"/>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39551942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5016758"/>
          </a:xfrm>
          <a:prstGeom prst="rect">
            <a:avLst/>
          </a:prstGeom>
          <a:noFill/>
        </p:spPr>
        <p:txBody>
          <a:bodyPr wrap="square" rtlCol="0">
            <a:spAutoFit/>
          </a:bodyPr>
          <a:lstStyle/>
          <a:p>
            <a:r>
              <a:rPr lang="en-US" sz="2400" dirty="0" smtClean="0">
                <a:solidFill>
                  <a:srgbClr val="FF0000"/>
                </a:solidFill>
              </a:rPr>
              <a:t>Supply-side Policies - Labor Market Reforms</a:t>
            </a:r>
          </a:p>
          <a:p>
            <a:r>
              <a:rPr lang="en-US" dirty="0" smtClean="0"/>
              <a:t>Labor is the most important (and the most costly) resource for most nations' producers. Reforms of the labor market that bring down the cost of labor will increase a nation's aggregate supply and lead to growth in national output. Supply-side Labor Market Reforms include:</a:t>
            </a:r>
          </a:p>
          <a:p>
            <a:endParaRPr lang="en-US" sz="1000" dirty="0" smtClean="0"/>
          </a:p>
          <a:p>
            <a:pPr marL="285750" indent="-285750">
              <a:buFont typeface="Arial" pitchFamily="34" charset="0"/>
              <a:buChar char="•"/>
            </a:pPr>
            <a:r>
              <a:rPr lang="en-US" sz="1600" b="1" dirty="0" smtClean="0">
                <a:solidFill>
                  <a:srgbClr val="0000CC"/>
                </a:solidFill>
              </a:rPr>
              <a:t>Reducing or eliminating the minimum wage: </a:t>
            </a:r>
            <a:r>
              <a:rPr lang="en-US" sz="1600" dirty="0" smtClean="0"/>
              <a:t>The minimum wage is a </a:t>
            </a:r>
            <a:r>
              <a:rPr lang="en-US" sz="1600" i="1" dirty="0" smtClean="0"/>
              <a:t>price floor in the labor market</a:t>
            </a:r>
            <a:r>
              <a:rPr lang="en-US" sz="1600" dirty="0"/>
              <a:t> </a:t>
            </a:r>
            <a:r>
              <a:rPr lang="en-US" sz="1600" dirty="0" smtClean="0"/>
              <a:t>set above the free market equilibrium wage rate. Minimum wage laws increase the cost of hiring workers in certain industries (typically the low- skilled sectors). Reducing or eliminating minimum wages may lead firms to hire more workers and thereby produce more output at a lower per unit cost</a:t>
            </a:r>
            <a:endParaRPr lang="en-US" sz="1600" b="1" dirty="0" smtClean="0"/>
          </a:p>
          <a:p>
            <a:pPr marL="285750" indent="-285750">
              <a:buFont typeface="Arial" pitchFamily="34" charset="0"/>
              <a:buChar char="•"/>
            </a:pPr>
            <a:r>
              <a:rPr lang="en-US" sz="1600" b="1" dirty="0" smtClean="0">
                <a:solidFill>
                  <a:srgbClr val="0000CC"/>
                </a:solidFill>
              </a:rPr>
              <a:t>Reducing labor union power: </a:t>
            </a:r>
            <a:r>
              <a:rPr lang="en-US" sz="1600" dirty="0" smtClean="0"/>
              <a:t>Labor unions are organizations of workers in particular industries that negotiate with employers for better worker benefits, such as higher wages, more paid vacation, better health care and so on. Such benefits add to firms' production costs and keep aggregate supply lower than it might be otherwise. Reducing the power of unions will lower labor costs for producers and shift AS outwards.</a:t>
            </a:r>
            <a:endParaRPr lang="en-US" sz="1600" b="1" dirty="0" smtClean="0"/>
          </a:p>
          <a:p>
            <a:pPr marL="285750" indent="-285750">
              <a:buFont typeface="Arial" pitchFamily="34" charset="0"/>
              <a:buChar char="•"/>
            </a:pPr>
            <a:r>
              <a:rPr lang="en-US" sz="1600" b="1" dirty="0" smtClean="0">
                <a:solidFill>
                  <a:srgbClr val="0000CC"/>
                </a:solidFill>
              </a:rPr>
              <a:t>Reducing government spending on unemployment benefits: </a:t>
            </a:r>
            <a:r>
              <a:rPr lang="en-US" sz="1600" dirty="0" smtClean="0"/>
              <a:t>Unemployment benefits are the money payments individuals received during the period of time when they are out of work and seeking a new job. Reducing these benefits would create an incentive for unemployed workers to accept a new job more quickly and at a lower wage rate than they otherwise might accept. Firms will find more workers willing to work for lower wages.</a:t>
            </a:r>
            <a:endParaRPr lang="en-US" sz="1600" b="1" dirty="0"/>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6" name="TextBox 1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40736295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739759"/>
          </a:xfrm>
          <a:prstGeom prst="rect">
            <a:avLst/>
          </a:prstGeom>
          <a:noFill/>
        </p:spPr>
        <p:txBody>
          <a:bodyPr wrap="square" rtlCol="0">
            <a:spAutoFit/>
          </a:bodyPr>
          <a:lstStyle/>
          <a:p>
            <a:r>
              <a:rPr lang="en-US" sz="2400" dirty="0" smtClean="0">
                <a:solidFill>
                  <a:srgbClr val="FF0000"/>
                </a:solidFill>
              </a:rPr>
              <a:t>Supply-side Policies - Deregulation</a:t>
            </a:r>
          </a:p>
          <a:p>
            <a:r>
              <a:rPr lang="en-US" dirty="0" smtClean="0"/>
              <a:t>One of the roles of any government is to regulate the activities of producers in the free market. The goals of regulation are often to reduce the impact of negative externalities arising from the production or consumption of certain goods.</a:t>
            </a:r>
          </a:p>
          <a:p>
            <a:pPr marL="285750" indent="-285750">
              <a:buFont typeface="Arial" pitchFamily="34" charset="0"/>
              <a:buChar char="•"/>
            </a:pPr>
            <a:r>
              <a:rPr lang="en-US" dirty="0" smtClean="0"/>
              <a:t>The cost of complying to government regulation increases firm's average costs and reduces the level of aggregate supply</a:t>
            </a:r>
          </a:p>
          <a:p>
            <a:pPr marL="285750" indent="-285750">
              <a:buFont typeface="Arial" pitchFamily="34" charset="0"/>
              <a:buChar char="•"/>
            </a:pPr>
            <a:r>
              <a:rPr lang="en-US" dirty="0" smtClean="0"/>
              <a:t>Removing or loosening regulations in certain industries will lead to lower costs and greater output, increasing aggregate supply. </a:t>
            </a:r>
            <a:endParaRPr lang="en-US" dirty="0"/>
          </a:p>
          <a:p>
            <a:endParaRPr lang="en-US" b="1" dirty="0" smtClean="0"/>
          </a:p>
          <a:p>
            <a:r>
              <a:rPr lang="en-US" b="1" dirty="0" smtClean="0">
                <a:solidFill>
                  <a:srgbClr val="0000CC"/>
                </a:solidFill>
              </a:rPr>
              <a:t>Example: </a:t>
            </a:r>
            <a:r>
              <a:rPr lang="en-US" dirty="0" smtClean="0"/>
              <a:t>The United States Environmental Protection Agency is often accused of imposing harmful regulations on producers of good ranging from automobiles to electricity to agricultural products. </a:t>
            </a:r>
          </a:p>
          <a:p>
            <a:pPr marL="285750" indent="-285750">
              <a:buFont typeface="Arial" pitchFamily="34" charset="0"/>
              <a:buChar char="•"/>
            </a:pPr>
            <a:r>
              <a:rPr lang="en-US" sz="1600" b="1" dirty="0" smtClean="0">
                <a:solidFill>
                  <a:srgbClr val="FF0000"/>
                </a:solidFill>
              </a:rPr>
              <a:t>The benefit of environmental regulations </a:t>
            </a:r>
            <a:r>
              <a:rPr lang="en-US" sz="1600" dirty="0" smtClean="0"/>
              <a:t>is the reduced emissions of harmful toxins that affect human health and the environment.</a:t>
            </a:r>
          </a:p>
          <a:p>
            <a:pPr marL="285750" indent="-285750">
              <a:buFont typeface="Arial" pitchFamily="34" charset="0"/>
              <a:buChar char="•"/>
            </a:pPr>
            <a:r>
              <a:rPr lang="en-US" sz="1600" b="1" dirty="0" smtClean="0">
                <a:solidFill>
                  <a:srgbClr val="FF0000"/>
                </a:solidFill>
              </a:rPr>
              <a:t>The cost of environmental regulations</a:t>
            </a:r>
            <a:r>
              <a:rPr lang="en-US" sz="1600" dirty="0" smtClean="0">
                <a:solidFill>
                  <a:srgbClr val="FF0000"/>
                </a:solidFill>
              </a:rPr>
              <a:t> </a:t>
            </a:r>
            <a:r>
              <a:rPr lang="en-US" sz="1600" dirty="0" smtClean="0"/>
              <a:t>is the impact they have on employment and the price level. Reducing them will lead to </a:t>
            </a:r>
            <a:r>
              <a:rPr lang="en-US" sz="1600" i="1" dirty="0" smtClean="0"/>
              <a:t>more output and lower prices </a:t>
            </a:r>
            <a:r>
              <a:rPr lang="en-US" sz="1600" dirty="0" smtClean="0"/>
              <a:t>in the regulated industries, </a:t>
            </a:r>
            <a:r>
              <a:rPr lang="en-US" sz="1600" i="1" dirty="0" smtClean="0"/>
              <a:t>however the tradeoff may be increased environmental degradation and reduced human health</a:t>
            </a:r>
            <a:endParaRPr lang="en-US" sz="1600" b="1" dirty="0" smtClean="0"/>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34678767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Supply-side Policies - Trade Liberalization </a:t>
            </a:r>
          </a:p>
          <a:p>
            <a:r>
              <a:rPr lang="en-US" dirty="0" smtClean="0"/>
              <a:t>Free trade refers to the exchange of goods and services between nations </a:t>
            </a:r>
            <a:r>
              <a:rPr lang="en-US" i="1" dirty="0" smtClean="0"/>
              <a:t>without protectionism by the government. </a:t>
            </a:r>
            <a:endParaRPr lang="en-US" dirty="0"/>
          </a:p>
          <a:p>
            <a:endParaRPr lang="en-US" sz="1200" dirty="0" smtClean="0"/>
          </a:p>
          <a:p>
            <a:r>
              <a:rPr lang="en-US" b="1" dirty="0" smtClean="0">
                <a:solidFill>
                  <a:srgbClr val="0000CC"/>
                </a:solidFill>
              </a:rPr>
              <a:t>Protectionism: </a:t>
            </a:r>
            <a:r>
              <a:rPr lang="en-US" dirty="0" smtClean="0"/>
              <a:t>The use of tariffs, quotas or other measures aimed at making domestic producers more competitive with foreign producers by limiting the quantity of imports into the nation.</a:t>
            </a:r>
          </a:p>
          <a:p>
            <a:pPr marL="285750" indent="-285750">
              <a:buFont typeface="Arial" pitchFamily="34" charset="0"/>
              <a:buChar char="•"/>
            </a:pPr>
            <a:r>
              <a:rPr lang="en-US" b="1" dirty="0" smtClean="0">
                <a:solidFill>
                  <a:srgbClr val="0000CC"/>
                </a:solidFill>
              </a:rPr>
              <a:t>Tariffs: </a:t>
            </a:r>
            <a:r>
              <a:rPr lang="en-US" dirty="0" smtClean="0"/>
              <a:t>Taxes place on imported goods, services or resources</a:t>
            </a:r>
          </a:p>
          <a:p>
            <a:pPr marL="285750" indent="-285750">
              <a:buFont typeface="Arial" pitchFamily="34" charset="0"/>
              <a:buChar char="•"/>
            </a:pPr>
            <a:r>
              <a:rPr lang="en-US" b="1" dirty="0" smtClean="0">
                <a:solidFill>
                  <a:srgbClr val="0000CC"/>
                </a:solidFill>
              </a:rPr>
              <a:t>Quotas: </a:t>
            </a:r>
            <a:r>
              <a:rPr lang="en-US" dirty="0" smtClean="0"/>
              <a:t>A physical limit on the quantity of a good, service or resource that may be imported</a:t>
            </a:r>
            <a:endParaRPr lang="en-US" b="1" dirty="0"/>
          </a:p>
          <a:p>
            <a:endParaRPr lang="en-US" sz="1400" b="1" dirty="0" smtClean="0"/>
          </a:p>
          <a:p>
            <a:r>
              <a:rPr lang="en-US" b="1" dirty="0" smtClean="0">
                <a:solidFill>
                  <a:srgbClr val="FF0000"/>
                </a:solidFill>
              </a:rPr>
              <a:t>The supply-side effects of trade liberalization:</a:t>
            </a:r>
          </a:p>
          <a:p>
            <a:pPr marL="285750" indent="-285750">
              <a:buFont typeface="Arial" pitchFamily="34" charset="0"/>
              <a:buChar char="•"/>
            </a:pPr>
            <a:r>
              <a:rPr lang="en-US" sz="1600" dirty="0" smtClean="0"/>
              <a:t>Reducing protectionism will allow some producers in a nation to import raw materials and other imported factors of production more cheaply, lower their average production costs</a:t>
            </a:r>
          </a:p>
          <a:p>
            <a:pPr marL="285750" indent="-285750">
              <a:buFont typeface="Arial" pitchFamily="34" charset="0"/>
              <a:buChar char="•"/>
            </a:pPr>
            <a:r>
              <a:rPr lang="en-US" sz="1600" dirty="0" smtClean="0"/>
              <a:t>More competition from foreign producers will force domestic firms to use their resources in a more efficient manner, since they will either have to reduce their production costs or lose out to foreign competition.</a:t>
            </a:r>
          </a:p>
          <a:p>
            <a:pPr marL="285750" indent="-285750">
              <a:buFont typeface="Arial" pitchFamily="34" charset="0"/>
              <a:buChar char="•"/>
            </a:pPr>
            <a:r>
              <a:rPr lang="en-US" sz="1600" dirty="0" smtClean="0"/>
              <a:t>Both lower production costs and increased competition lead to an increase in the nation's aggregate supply and contribute to long-run economic growth.</a:t>
            </a:r>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11846607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5016758"/>
          </a:xfrm>
          <a:prstGeom prst="rect">
            <a:avLst/>
          </a:prstGeom>
          <a:noFill/>
        </p:spPr>
        <p:txBody>
          <a:bodyPr wrap="square" rtlCol="0">
            <a:spAutoFit/>
          </a:bodyPr>
          <a:lstStyle/>
          <a:p>
            <a:r>
              <a:rPr lang="en-US" sz="2400" dirty="0" smtClean="0">
                <a:solidFill>
                  <a:srgbClr val="FF0000"/>
                </a:solidFill>
              </a:rPr>
              <a:t>Supply-side Policies - Investments in Human and Physical Capital</a:t>
            </a:r>
          </a:p>
          <a:p>
            <a:r>
              <a:rPr lang="en-US" dirty="0" smtClean="0"/>
              <a:t>Not all investment needed for economic growth will be undertaken by the private sector. </a:t>
            </a:r>
            <a:endParaRPr lang="en-US" b="1" dirty="0"/>
          </a:p>
          <a:p>
            <a:r>
              <a:rPr lang="en-US" sz="1600" b="1" dirty="0" smtClean="0">
                <a:solidFill>
                  <a:srgbClr val="0000CC"/>
                </a:solidFill>
              </a:rPr>
              <a:t>Merit and Public goods: </a:t>
            </a:r>
            <a:r>
              <a:rPr lang="en-US" sz="1600" dirty="0" smtClean="0"/>
              <a:t>Recall from our unit on </a:t>
            </a:r>
            <a:r>
              <a:rPr lang="en-US" sz="1600" i="1" dirty="0" smtClean="0"/>
              <a:t>market failure</a:t>
            </a:r>
            <a:r>
              <a:rPr lang="en-US" sz="1600" dirty="0" smtClean="0"/>
              <a:t> (part of the Micro course), there are certain goods which are </a:t>
            </a:r>
            <a:r>
              <a:rPr lang="en-US" sz="1600" i="1" dirty="0" smtClean="0"/>
              <a:t>under-provided by the free market</a:t>
            </a:r>
            <a:r>
              <a:rPr lang="en-US" sz="1600" dirty="0" smtClean="0"/>
              <a:t>. </a:t>
            </a:r>
          </a:p>
          <a:p>
            <a:pPr marL="285750" indent="-285750">
              <a:buFont typeface="Arial" pitchFamily="34" charset="0"/>
              <a:buChar char="•"/>
            </a:pPr>
            <a:r>
              <a:rPr lang="en-US" sz="1400" dirty="0" smtClean="0"/>
              <a:t>Such goods provide social benefits which exceed the benefit to the individual consumer</a:t>
            </a:r>
          </a:p>
          <a:p>
            <a:pPr marL="285750" indent="-285750">
              <a:buFont typeface="Arial" pitchFamily="34" charset="0"/>
              <a:buChar char="•"/>
            </a:pPr>
            <a:r>
              <a:rPr lang="en-US" sz="1400" dirty="0"/>
              <a:t>T</a:t>
            </a:r>
            <a:r>
              <a:rPr lang="en-US" sz="1400" dirty="0" smtClean="0"/>
              <a:t>hey may also be non-excludable, meaning once they are provided, it is difficult for the producer to charge individuals to use them</a:t>
            </a:r>
          </a:p>
          <a:p>
            <a:pPr marL="285750" indent="-285750">
              <a:buFont typeface="Arial" pitchFamily="34" charset="0"/>
              <a:buChar char="•"/>
            </a:pPr>
            <a:r>
              <a:rPr lang="en-US" sz="1400" dirty="0" smtClean="0"/>
              <a:t>For these reasons, such goods will be under-provided by the free market, and therefore if society wishes to have them, it is up to the government to provide them</a:t>
            </a:r>
          </a:p>
          <a:p>
            <a:r>
              <a:rPr lang="en-US" sz="1600" b="1" dirty="0" smtClean="0">
                <a:solidFill>
                  <a:srgbClr val="FF0000"/>
                </a:solidFill>
              </a:rPr>
              <a:t>Education as a merit good: </a:t>
            </a:r>
            <a:r>
              <a:rPr lang="en-US" sz="1600" dirty="0" smtClean="0"/>
              <a:t>Because the benefits of having an educated population are</a:t>
            </a:r>
            <a:r>
              <a:rPr lang="en-US" sz="1600" i="1" dirty="0" smtClean="0"/>
              <a:t> social in nature</a:t>
            </a:r>
            <a:r>
              <a:rPr lang="en-US" sz="1600" dirty="0" smtClean="0"/>
              <a:t>, it is often up to the government to promote education through public schools.</a:t>
            </a:r>
          </a:p>
          <a:p>
            <a:pPr marL="285750" indent="-285750">
              <a:buFont typeface="Wingdings" pitchFamily="2" charset="2"/>
              <a:buChar char="Ø"/>
            </a:pPr>
            <a:r>
              <a:rPr lang="en-US" sz="1600" dirty="0" smtClean="0"/>
              <a:t>A better educated workforce is more productive, and provides firms with higher skilled workers to produce more and better output</a:t>
            </a:r>
          </a:p>
          <a:p>
            <a:pPr marL="285750" indent="-285750">
              <a:buFont typeface="Wingdings" pitchFamily="2" charset="2"/>
              <a:buChar char="Ø"/>
            </a:pPr>
            <a:r>
              <a:rPr lang="en-US" sz="1600" dirty="0" smtClean="0"/>
              <a:t>A better educated workforce will earn higher incomes and thus pay more in taxes, allowing government to earn more revenues with which it can provide other merit and public goods</a:t>
            </a:r>
          </a:p>
          <a:p>
            <a:r>
              <a:rPr lang="en-US" sz="1600" b="1" dirty="0" smtClean="0">
                <a:solidFill>
                  <a:srgbClr val="FF0000"/>
                </a:solidFill>
              </a:rPr>
              <a:t>Infrastructure as a public good: </a:t>
            </a:r>
            <a:r>
              <a:rPr lang="en-US" sz="1600" dirty="0" smtClean="0"/>
              <a:t>Due to the fact that is non-excludable, certain types of infrastructure (roads, sanitation, electricity grids, communication infrastructure) may need to be provided by the government</a:t>
            </a:r>
          </a:p>
          <a:p>
            <a:pPr marL="285750" indent="-285750">
              <a:buFont typeface="Wingdings" pitchFamily="2" charset="2"/>
              <a:buChar char="Ø"/>
            </a:pPr>
            <a:r>
              <a:rPr lang="en-US" sz="1600" dirty="0" smtClean="0"/>
              <a:t>Better infrastructure reduces the costs for private businesses and allows them to operate more efficiently</a:t>
            </a:r>
          </a:p>
          <a:p>
            <a:pPr marL="285750" indent="-285750">
              <a:buFont typeface="Wingdings" pitchFamily="2" charset="2"/>
              <a:buChar char="Ø"/>
            </a:pPr>
            <a:r>
              <a:rPr lang="en-US" sz="1600" dirty="0" smtClean="0"/>
              <a:t>Because private firms do not have to build their own roads or railways, they are able to produce and sell their products at lower costs. A modern, efficient infrastructure allows for AS to increase over time.</a:t>
            </a:r>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15094312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Evaluation of Supply-side Policies</a:t>
            </a:r>
          </a:p>
          <a:p>
            <a:r>
              <a:rPr lang="en-US" dirty="0" smtClean="0"/>
              <a:t>A policy that increases aggregate supply appears to be overwhelmingly beneficial for a nation's economy.</a:t>
            </a:r>
          </a:p>
          <a:p>
            <a:pPr marL="285750" indent="-285750">
              <a:buFont typeface="Arial" pitchFamily="34" charset="0"/>
              <a:buChar char="•"/>
            </a:pPr>
            <a:r>
              <a:rPr lang="en-US" sz="1600" dirty="0" smtClean="0"/>
              <a:t>The average price level of goods and services decreases, while...</a:t>
            </a:r>
          </a:p>
          <a:p>
            <a:pPr marL="285750" indent="-285750">
              <a:buFont typeface="Arial" pitchFamily="34" charset="0"/>
              <a:buChar char="•"/>
            </a:pPr>
            <a:r>
              <a:rPr lang="en-US" sz="1600" dirty="0" smtClean="0"/>
              <a:t>Output increase, and...</a:t>
            </a:r>
          </a:p>
          <a:p>
            <a:pPr marL="285750" indent="-285750">
              <a:buFont typeface="Arial" pitchFamily="34" charset="0"/>
              <a:buChar char="•"/>
            </a:pPr>
            <a:r>
              <a:rPr lang="en-US" sz="1600" dirty="0" smtClean="0"/>
              <a:t>Employment increases...</a:t>
            </a:r>
            <a:endParaRPr lang="en-US" sz="1400" dirty="0"/>
          </a:p>
          <a:p>
            <a:r>
              <a:rPr lang="en-US" sz="1600" b="1" dirty="0" smtClean="0">
                <a:solidFill>
                  <a:srgbClr val="0000CC"/>
                </a:solidFill>
              </a:rPr>
              <a:t>However, such policies are often difficult to undertake and may have some undesirable consequences:</a:t>
            </a:r>
          </a:p>
          <a:p>
            <a:pPr marL="285750" indent="-285750">
              <a:buFont typeface="Arial" pitchFamily="34" charset="0"/>
              <a:buChar char="•"/>
            </a:pPr>
            <a:r>
              <a:rPr lang="en-US" sz="1600" b="1" dirty="0" smtClean="0">
                <a:solidFill>
                  <a:srgbClr val="FF0000"/>
                </a:solidFill>
              </a:rPr>
              <a:t>Increased inequality: </a:t>
            </a:r>
          </a:p>
          <a:p>
            <a:pPr marL="742950" lvl="1" indent="-285750">
              <a:buFont typeface="Wingdings" pitchFamily="2" charset="2"/>
              <a:buChar char="Ø"/>
            </a:pPr>
            <a:r>
              <a:rPr lang="en-US" sz="1600" dirty="0" smtClean="0"/>
              <a:t>Supply-side labor market reforms often result in lower incomes for the working class in a nation, as unemployment benefits, labor union power and minimum wages are all reduced.</a:t>
            </a:r>
          </a:p>
          <a:p>
            <a:pPr marL="742950" lvl="1" indent="-285750">
              <a:buFont typeface="Wingdings" pitchFamily="2" charset="2"/>
              <a:buChar char="Ø"/>
            </a:pPr>
            <a:r>
              <a:rPr lang="en-US" sz="1600" dirty="0" smtClean="0"/>
              <a:t>Supply-side tax reforms  may also redistribute the total burden of taxes in a nation away from the higher income earners and more onto the middle and lower income earners</a:t>
            </a:r>
          </a:p>
          <a:p>
            <a:pPr marL="285750" indent="-285750">
              <a:buFont typeface="Arial" pitchFamily="34" charset="0"/>
              <a:buChar char="•"/>
            </a:pPr>
            <a:r>
              <a:rPr lang="en-US" sz="1600" b="1" dirty="0" smtClean="0">
                <a:solidFill>
                  <a:srgbClr val="FF0000"/>
                </a:solidFill>
              </a:rPr>
              <a:t>Environmental concerns: </a:t>
            </a:r>
          </a:p>
          <a:p>
            <a:pPr marL="742950" lvl="1" indent="-285750">
              <a:buFont typeface="Wingdings" pitchFamily="2" charset="2"/>
              <a:buChar char="Ø"/>
            </a:pPr>
            <a:r>
              <a:rPr lang="en-US" sz="1600" dirty="0" smtClean="0"/>
              <a:t>Decreased regulation of the private sector may lead firms to find new ways to externalize costs on third parties, </a:t>
            </a:r>
            <a:r>
              <a:rPr lang="en-US" sz="1600" smtClean="0"/>
              <a:t>often times </a:t>
            </a:r>
            <a:r>
              <a:rPr lang="en-US" sz="1600" dirty="0" smtClean="0"/>
              <a:t>meaning increased environmental damage</a:t>
            </a:r>
          </a:p>
          <a:p>
            <a:pPr marL="285750" indent="-285750">
              <a:buFont typeface="Arial" pitchFamily="34" charset="0"/>
              <a:buChar char="•"/>
            </a:pPr>
            <a:r>
              <a:rPr lang="en-US" sz="1600" b="1" dirty="0" smtClean="0">
                <a:solidFill>
                  <a:srgbClr val="FF0000"/>
                </a:solidFill>
              </a:rPr>
              <a:t>Political realities:</a:t>
            </a:r>
          </a:p>
          <a:p>
            <a:pPr marL="742950" lvl="1" indent="-285750">
              <a:buFont typeface="Wingdings" pitchFamily="2" charset="2"/>
              <a:buChar char="Ø"/>
            </a:pPr>
            <a:r>
              <a:rPr lang="en-US" sz="1600" dirty="0" smtClean="0"/>
              <a:t>Increasing spending on education and infrastructure is often times politically difficult due to the fact that the payoff from such investments are often not seen for years or even decades, long after the members of the current government are out of office</a:t>
            </a:r>
          </a:p>
        </p:txBody>
      </p:sp>
      <p:sp>
        <p:nvSpPr>
          <p:cNvPr id="5" name="AutoShape 2" descr="https://docs.google.com/drawings/image?id=s7rPF52OZHZYFhdcbXiU17A&amp;w=400&amp;h=292&amp;rev=1&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Supply-side Policies</a:t>
            </a:r>
            <a:endParaRPr lang="en-US" sz="1200" i="1" dirty="0">
              <a:latin typeface="Lucida Sans - 18"/>
            </a:endParaRPr>
          </a:p>
        </p:txBody>
      </p:sp>
    </p:spTree>
    <p:extLst>
      <p:ext uri="{BB962C8B-B14F-4D97-AF65-F5344CB8AC3E}">
        <p14:creationId xmlns:p14="http://schemas.microsoft.com/office/powerpoint/2010/main" val="540415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The Money Supply</a:t>
            </a:r>
          </a:p>
          <a:p>
            <a:r>
              <a:rPr lang="en-US" dirty="0"/>
              <a:t>Money, as measured by economist, is defined as </a:t>
            </a:r>
            <a:r>
              <a:rPr lang="en-US" i="1" dirty="0"/>
              <a:t>anything that is widely accepted as payment for goods and services</a:t>
            </a:r>
            <a:r>
              <a:rPr lang="en-US" i="1" dirty="0" smtClean="0"/>
              <a:t>.</a:t>
            </a:r>
            <a:r>
              <a:rPr lang="en-US" dirty="0" smtClean="0"/>
              <a:t> Besides being used to buy stuff, money plays other important roles in a market economy.</a:t>
            </a:r>
            <a:endParaRPr lang="en-US" i="1" dirty="0"/>
          </a:p>
          <a:p>
            <a:endParaRPr lang="en-US" i="1" dirty="0"/>
          </a:p>
          <a:p>
            <a:r>
              <a:rPr lang="en-US" b="1" dirty="0" smtClean="0"/>
              <a:t>The Functions of Money: </a:t>
            </a:r>
            <a:r>
              <a:rPr lang="en-US" dirty="0"/>
              <a:t>M</a:t>
            </a:r>
            <a:r>
              <a:rPr lang="en-US" dirty="0" smtClean="0"/>
              <a:t>oney serves several important functions in a modern economy.</a:t>
            </a:r>
            <a:endParaRPr lang="en-US" b="1" dirty="0" smtClean="0"/>
          </a:p>
          <a:p>
            <a:pPr marL="285750" indent="-285750">
              <a:buFont typeface="Arial" pitchFamily="34" charset="0"/>
              <a:buChar char="•"/>
            </a:pPr>
            <a:r>
              <a:rPr lang="en-US" b="1" dirty="0" smtClean="0">
                <a:solidFill>
                  <a:srgbClr val="FF0000"/>
                </a:solidFill>
              </a:rPr>
              <a:t>Unit of Account: </a:t>
            </a:r>
            <a:r>
              <a:rPr lang="en-US" dirty="0" smtClean="0"/>
              <a:t>Money can be used to communicate the relative value of different goods and services. For example, a car worth $50,000 is probably of much better quality than one worth $10,000. The money is used as a </a:t>
            </a:r>
            <a:r>
              <a:rPr lang="en-US" i="1" dirty="0" smtClean="0"/>
              <a:t>unit of account</a:t>
            </a:r>
            <a:r>
              <a:rPr lang="en-US" dirty="0"/>
              <a:t>.</a:t>
            </a:r>
            <a:endParaRPr lang="en-US" dirty="0" smtClean="0"/>
          </a:p>
          <a:p>
            <a:pPr marL="285750" indent="-285750">
              <a:buFont typeface="Arial" pitchFamily="34" charset="0"/>
              <a:buChar char="•"/>
            </a:pPr>
            <a:r>
              <a:rPr lang="en-US" b="1" dirty="0" smtClean="0">
                <a:solidFill>
                  <a:srgbClr val="FF0000"/>
                </a:solidFill>
              </a:rPr>
              <a:t>Store of Value: </a:t>
            </a:r>
            <a:r>
              <a:rPr lang="en-US" dirty="0" smtClean="0"/>
              <a:t>Money can be saved and spent in the future. The ability of money to store value (in the same way that gold or oil stores value) depends on its continued scarcity over time. If a certain type of money becomes </a:t>
            </a:r>
            <a:r>
              <a:rPr lang="en-US" i="1" dirty="0" smtClean="0"/>
              <a:t>less scarce</a:t>
            </a:r>
            <a:r>
              <a:rPr lang="en-US" dirty="0" smtClean="0"/>
              <a:t> (i.e. there’s too much of it in circulation), its loses its value and ceases to function as a strong form of money</a:t>
            </a:r>
          </a:p>
          <a:p>
            <a:pPr marL="285750" indent="-285750">
              <a:buFont typeface="Arial" pitchFamily="34" charset="0"/>
              <a:buChar char="•"/>
            </a:pPr>
            <a:r>
              <a:rPr lang="en-US" b="1" dirty="0" smtClean="0">
                <a:solidFill>
                  <a:srgbClr val="FF0000"/>
                </a:solidFill>
              </a:rPr>
              <a:t>Medium of Exchange: </a:t>
            </a:r>
            <a:r>
              <a:rPr lang="en-US" dirty="0" smtClean="0"/>
              <a:t>This is the function of money we are all familiar with; it can be used to </a:t>
            </a:r>
            <a:r>
              <a:rPr lang="en-US" i="1" dirty="0" smtClean="0"/>
              <a:t>buy stuff</a:t>
            </a:r>
            <a:r>
              <a:rPr lang="en-US" dirty="0" smtClean="0"/>
              <a:t>. Before money was invented, the only way humans could exchange with one another was through </a:t>
            </a:r>
            <a:r>
              <a:rPr lang="en-US" i="1" dirty="0" smtClean="0"/>
              <a:t>barter (e.g. trading one good or service for another). </a:t>
            </a:r>
            <a:r>
              <a:rPr lang="en-US" dirty="0" smtClean="0"/>
              <a:t>Money simply makes exchanges easier than they would be without it.</a:t>
            </a:r>
            <a:endParaRPr lang="en-US" dirty="0"/>
          </a:p>
        </p:txBody>
      </p:sp>
      <p:grpSp>
        <p:nvGrpSpPr>
          <p:cNvPr id="8" name="Group 7"/>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The Money Supply</a:t>
            </a:r>
            <a:endParaRPr lang="en-US" sz="1200" i="1" dirty="0">
              <a:latin typeface="Lucida Sans - 18"/>
            </a:endParaRPr>
          </a:p>
        </p:txBody>
      </p:sp>
    </p:spTree>
    <p:extLst>
      <p:ext uri="{BB962C8B-B14F-4D97-AF65-F5344CB8AC3E}">
        <p14:creationId xmlns:p14="http://schemas.microsoft.com/office/powerpoint/2010/main" val="3832066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Money Supply</a:t>
            </a:r>
          </a:p>
          <a:p>
            <a:r>
              <a:rPr lang="en-US" dirty="0"/>
              <a:t>The supply of money in a nation consists of more than just the bills and coins in people’s </a:t>
            </a:r>
            <a:r>
              <a:rPr lang="en-US" dirty="0" smtClean="0"/>
              <a:t>wallets, and there are </a:t>
            </a:r>
            <a:r>
              <a:rPr lang="en-US" i="1" dirty="0" smtClean="0"/>
              <a:t>less-liquid</a:t>
            </a:r>
            <a:r>
              <a:rPr lang="en-US" dirty="0" smtClean="0"/>
              <a:t> (i.e. immediately spendable) forms of money that are also part of the total money supply in an economy.</a:t>
            </a:r>
            <a:endParaRPr lang="en-US" i="1" dirty="0"/>
          </a:p>
        </p:txBody>
      </p:sp>
      <p:graphicFrame>
        <p:nvGraphicFramePr>
          <p:cNvPr id="4" name="Table 3"/>
          <p:cNvGraphicFramePr>
            <a:graphicFrameLocks noGrp="1"/>
          </p:cNvGraphicFramePr>
          <p:nvPr>
            <p:extLst>
              <p:ext uri="{D42A27DB-BD31-4B8C-83A1-F6EECF244321}">
                <p14:modId xmlns:p14="http://schemas.microsoft.com/office/powerpoint/2010/main" val="1630970817"/>
              </p:ext>
            </p:extLst>
          </p:nvPr>
        </p:nvGraphicFramePr>
        <p:xfrm>
          <a:off x="35496" y="2019301"/>
          <a:ext cx="9108504" cy="3661326"/>
        </p:xfrm>
        <a:graphic>
          <a:graphicData uri="http://schemas.openxmlformats.org/drawingml/2006/table">
            <a:tbl>
              <a:tblPr firstRow="1" bandRow="1">
                <a:tableStyleId>{5C22544A-7EE6-4342-B048-85BDC9FD1C3A}</a:tableStyleId>
              </a:tblPr>
              <a:tblGrid>
                <a:gridCol w="650304"/>
                <a:gridCol w="8458200"/>
              </a:tblGrid>
              <a:tr h="302647">
                <a:tc gridSpan="2">
                  <a:txBody>
                    <a:bodyPr/>
                    <a:lstStyle/>
                    <a:p>
                      <a:pPr algn="ctr"/>
                      <a:r>
                        <a:rPr lang="en-US" sz="1600" dirty="0" smtClean="0"/>
                        <a:t>Types</a:t>
                      </a:r>
                      <a:r>
                        <a:rPr lang="en-US" sz="1600" baseline="0" dirty="0" smtClean="0"/>
                        <a:t> of Money, from </a:t>
                      </a:r>
                      <a:r>
                        <a:rPr lang="en-US" sz="1600" i="1" baseline="0" dirty="0" smtClean="0"/>
                        <a:t>most liquid to least </a:t>
                      </a:r>
                      <a:r>
                        <a:rPr lang="en-US" sz="1600" i="1" baseline="0" dirty="0" err="1" smtClean="0"/>
                        <a:t>liquic</a:t>
                      </a:r>
                      <a:endParaRPr lang="en-US" sz="1600" dirty="0"/>
                    </a:p>
                  </a:txBody>
                  <a:tcPr/>
                </a:tc>
                <a:tc hMerge="1">
                  <a:txBody>
                    <a:bodyPr/>
                    <a:lstStyle/>
                    <a:p>
                      <a:endParaRPr lang="en-US" sz="1400" dirty="0"/>
                    </a:p>
                  </a:txBody>
                  <a:tcPr/>
                </a:tc>
              </a:tr>
              <a:tr h="1045509">
                <a:tc>
                  <a:txBody>
                    <a:bodyPr/>
                    <a:lstStyle/>
                    <a:p>
                      <a:pPr algn="ctr"/>
                      <a:r>
                        <a:rPr lang="en-US" sz="1800" b="1" dirty="0" smtClean="0">
                          <a:solidFill>
                            <a:srgbClr val="FF0000"/>
                          </a:solidFill>
                        </a:rPr>
                        <a:t>M1</a:t>
                      </a:r>
                      <a:endParaRPr lang="en-US" sz="1800" b="1" dirty="0">
                        <a:solidFill>
                          <a:srgbClr val="FF0000"/>
                        </a:solidFill>
                      </a:endParaRPr>
                    </a:p>
                  </a:txBody>
                  <a:tcPr anchor="ctr"/>
                </a:tc>
                <a:tc>
                  <a:txBody>
                    <a:bodyPr/>
                    <a:lstStyle/>
                    <a:p>
                      <a:r>
                        <a:rPr lang="en-US" sz="1400" dirty="0" smtClean="0"/>
                        <a:t>Currency and checkable deposits,</a:t>
                      </a:r>
                      <a:r>
                        <a:rPr lang="en-US" sz="1400" baseline="0" dirty="0" smtClean="0"/>
                        <a:t> this is the most liquid form of money, what can be spent NOW</a:t>
                      </a:r>
                      <a:endParaRPr lang="en-US" sz="1400" dirty="0" smtClean="0"/>
                    </a:p>
                    <a:p>
                      <a:pPr marL="285750" indent="-285750">
                        <a:buFont typeface="Arial" pitchFamily="34" charset="0"/>
                        <a:buChar char="•"/>
                      </a:pPr>
                      <a:r>
                        <a:rPr lang="en-US" sz="1400" dirty="0" smtClean="0"/>
                        <a:t>All paper currency and</a:t>
                      </a:r>
                      <a:r>
                        <a:rPr lang="en-US" sz="1400" baseline="0" dirty="0" smtClean="0"/>
                        <a:t> coins </a:t>
                      </a:r>
                      <a:r>
                        <a:rPr lang="en-US" sz="1400" dirty="0" smtClean="0"/>
                        <a:t>placed</a:t>
                      </a:r>
                      <a:r>
                        <a:rPr lang="en-US" sz="1400" baseline="0" dirty="0" smtClean="0"/>
                        <a:t> in circulation by the central bank</a:t>
                      </a:r>
                      <a:r>
                        <a:rPr lang="en-US" sz="1400" dirty="0" smtClean="0"/>
                        <a:t>.</a:t>
                      </a:r>
                    </a:p>
                    <a:p>
                      <a:pPr marL="285750" indent="-285750">
                        <a:buFont typeface="Arial" pitchFamily="34" charset="0"/>
                        <a:buChar char="•"/>
                      </a:pPr>
                      <a:r>
                        <a:rPr lang="en-US" sz="1400" dirty="0" smtClean="0"/>
                        <a:t>Money in </a:t>
                      </a:r>
                      <a:r>
                        <a:rPr lang="en-US" sz="1400" i="1" dirty="0" smtClean="0"/>
                        <a:t>checking accounts is</a:t>
                      </a:r>
                      <a:r>
                        <a:rPr lang="en-US" sz="1400" dirty="0" smtClean="0"/>
                        <a:t> included in M1, since it can be spent almost as readily as currency and can easily be changed into currency.</a:t>
                      </a:r>
                    </a:p>
                    <a:p>
                      <a:pPr marL="285750" indent="-285750">
                        <a:buFont typeface="Arial" pitchFamily="34" charset="0"/>
                        <a:buChar char="•"/>
                      </a:pPr>
                      <a:r>
                        <a:rPr lang="en-US" sz="1400" dirty="0" smtClean="0"/>
                        <a:t>Excluded</a:t>
                      </a:r>
                      <a:r>
                        <a:rPr lang="en-US" sz="1400" baseline="0" dirty="0" smtClean="0"/>
                        <a:t> from M1 is c</a:t>
                      </a:r>
                      <a:r>
                        <a:rPr lang="en-US" sz="1400" dirty="0" smtClean="0"/>
                        <a:t>urrency and checking deposits held on reserve by the Central Bank</a:t>
                      </a:r>
                      <a:endParaRPr lang="en-US" sz="1400" dirty="0" smtClean="0">
                        <a:solidFill>
                          <a:srgbClr val="0000CC"/>
                        </a:solidFill>
                        <a:latin typeface="Arial" pitchFamily="34" charset="0"/>
                        <a:cs typeface="Arial" pitchFamily="34" charset="0"/>
                      </a:endParaRPr>
                    </a:p>
                  </a:txBody>
                  <a:tcPr/>
                </a:tc>
              </a:tr>
              <a:tr h="660321">
                <a:tc>
                  <a:txBody>
                    <a:bodyPr/>
                    <a:lstStyle/>
                    <a:p>
                      <a:pPr algn="ctr"/>
                      <a:r>
                        <a:rPr lang="en-US" sz="1800" b="1" dirty="0" smtClean="0">
                          <a:solidFill>
                            <a:srgbClr val="FF0000"/>
                          </a:solidFill>
                        </a:rPr>
                        <a:t>M2</a:t>
                      </a:r>
                      <a:endParaRPr lang="en-US" sz="1800" b="1" dirty="0">
                        <a:solidFill>
                          <a:srgbClr val="FF0000"/>
                        </a:solidFill>
                      </a:endParaRPr>
                    </a:p>
                  </a:txBody>
                  <a:tcPr anchor="ctr"/>
                </a:tc>
                <a:tc>
                  <a:txBody>
                    <a:bodyPr/>
                    <a:lstStyle/>
                    <a:p>
                      <a:pPr algn="just"/>
                      <a:r>
                        <a:rPr lang="en-US" sz="1400" dirty="0" smtClean="0"/>
                        <a:t>M2 = M1 + some less liquid forms of money, including:</a:t>
                      </a:r>
                    </a:p>
                    <a:p>
                      <a:pPr marL="285750" indent="-285750" algn="just">
                        <a:buFont typeface="Arial" pitchFamily="34" charset="0"/>
                        <a:buChar char="•"/>
                      </a:pPr>
                      <a:r>
                        <a:rPr lang="en-US" sz="1400" dirty="0" smtClean="0"/>
                        <a:t>Savings deposits and money market deposit accounts.</a:t>
                      </a:r>
                    </a:p>
                    <a:p>
                      <a:pPr marL="285750" indent="-285750" algn="just">
                        <a:buFont typeface="Arial" pitchFamily="34" charset="0"/>
                        <a:buChar char="•"/>
                      </a:pPr>
                      <a:r>
                        <a:rPr lang="en-US" sz="1400" dirty="0" smtClean="0"/>
                        <a:t>Long-term deposits</a:t>
                      </a:r>
                      <a:r>
                        <a:rPr lang="en-US" sz="1400" baseline="0" dirty="0" smtClean="0"/>
                        <a:t> which can only be withdrawn after a certain period of time</a:t>
                      </a:r>
                      <a:endParaRPr lang="en-US" sz="1400" dirty="0" smtClean="0"/>
                    </a:p>
                  </a:txBody>
                  <a:tcPr/>
                </a:tc>
              </a:tr>
              <a:tr h="852915">
                <a:tc>
                  <a:txBody>
                    <a:bodyPr/>
                    <a:lstStyle/>
                    <a:p>
                      <a:pPr algn="ctr"/>
                      <a:r>
                        <a:rPr lang="en-US" sz="1800" b="1" dirty="0" smtClean="0">
                          <a:solidFill>
                            <a:srgbClr val="FF0000"/>
                          </a:solidFill>
                        </a:rPr>
                        <a:t>M3</a:t>
                      </a:r>
                      <a:endParaRPr lang="en-US" sz="1800" b="1" dirty="0">
                        <a:solidFill>
                          <a:srgbClr val="FF0000"/>
                        </a:solidFill>
                      </a:endParaRPr>
                    </a:p>
                  </a:txBody>
                  <a:tcPr anchor="ctr"/>
                </a:tc>
                <a:tc>
                  <a:txBody>
                    <a:bodyPr/>
                    <a:lstStyle/>
                    <a:p>
                      <a:r>
                        <a:rPr lang="en-US" sz="1400" dirty="0" smtClean="0"/>
                        <a:t>M3</a:t>
                      </a:r>
                      <a:r>
                        <a:rPr lang="en-US" sz="1400" baseline="0" dirty="0" smtClean="0"/>
                        <a:t> = M1+M2 + less liquid forms of money, including</a:t>
                      </a:r>
                      <a:r>
                        <a:rPr lang="en-US" sz="1400" dirty="0" smtClean="0"/>
                        <a:t>:</a:t>
                      </a:r>
                    </a:p>
                    <a:p>
                      <a:pPr marL="285750" indent="-285750">
                        <a:buFont typeface="Arial" pitchFamily="34" charset="0"/>
                        <a:buChar char="•"/>
                      </a:pPr>
                      <a:r>
                        <a:rPr lang="en-US" sz="1400" dirty="0" smtClean="0"/>
                        <a:t>Long-time deposits that require substantial penalties to withdraw before maturity</a:t>
                      </a:r>
                    </a:p>
                    <a:p>
                      <a:pPr marL="285750" indent="-285750">
                        <a:buFont typeface="Arial" pitchFamily="34" charset="0"/>
                        <a:buChar char="•"/>
                      </a:pPr>
                      <a:r>
                        <a:rPr lang="en-US" sz="1400" dirty="0" smtClean="0"/>
                        <a:t>Money market mutual funds, which include money</a:t>
                      </a:r>
                      <a:r>
                        <a:rPr lang="en-US" sz="1400" baseline="0" dirty="0" smtClean="0"/>
                        <a:t> invested in long-term government bonds and other relatively illiquid investments</a:t>
                      </a:r>
                      <a:endParaRPr lang="en-US" sz="1400" b="1" dirty="0" smtClean="0">
                        <a:solidFill>
                          <a:srgbClr val="0000CC"/>
                        </a:solidFill>
                        <a:latin typeface="Arial" pitchFamily="34" charset="0"/>
                        <a:cs typeface="Arial" pitchFamily="34" charset="0"/>
                      </a:endParaRPr>
                    </a:p>
                  </a:txBody>
                  <a:tcPr/>
                </a:tc>
              </a:tr>
              <a:tr h="491406">
                <a:tc gridSpan="2">
                  <a:txBody>
                    <a:bodyPr/>
                    <a:lstStyle/>
                    <a:p>
                      <a:pPr algn="ctr"/>
                      <a:r>
                        <a:rPr lang="en-US" sz="1800" b="1" i="1" dirty="0" smtClean="0">
                          <a:solidFill>
                            <a:srgbClr val="FF0000"/>
                          </a:solidFill>
                        </a:rPr>
                        <a:t>When</a:t>
                      </a:r>
                      <a:r>
                        <a:rPr lang="en-US" sz="1800" b="1" i="1" baseline="0" dirty="0" smtClean="0">
                          <a:solidFill>
                            <a:srgbClr val="FF0000"/>
                          </a:solidFill>
                        </a:rPr>
                        <a:t> we refer to the ‘money supply’ we are usually talking primarily about M1</a:t>
                      </a:r>
                      <a:endParaRPr lang="en-US" sz="1800" b="1" i="1" dirty="0">
                        <a:solidFill>
                          <a:srgbClr val="FF0000"/>
                        </a:solidFill>
                      </a:endParaRPr>
                    </a:p>
                  </a:txBody>
                  <a:tcPr anchor="ctr"/>
                </a:tc>
                <a:tc hMerge="1">
                  <a:txBody>
                    <a:bodyPr/>
                    <a:lstStyle/>
                    <a:p>
                      <a:pPr marL="285750" indent="-285750">
                        <a:buFont typeface="Arial" pitchFamily="34" charset="0"/>
                        <a:buChar char="•"/>
                      </a:pPr>
                      <a:endParaRPr lang="en-US" sz="1400" b="1" dirty="0" smtClean="0">
                        <a:solidFill>
                          <a:srgbClr val="0000CC"/>
                        </a:solidFill>
                        <a:latin typeface="Arial" pitchFamily="34" charset="0"/>
                        <a:cs typeface="Arial" pitchFamily="34" charset="0"/>
                      </a:endParaRPr>
                    </a:p>
                  </a:txBody>
                  <a:tcPr/>
                </a:tc>
              </a:tr>
            </a:tbl>
          </a:graphicData>
        </a:graphic>
      </p:graphicFrame>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6" name="TextBox 1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The Money Supply</a:t>
            </a:r>
            <a:endParaRPr lang="en-US" sz="1200" i="1" dirty="0">
              <a:latin typeface="Lucida Sans - 18"/>
            </a:endParaRPr>
          </a:p>
        </p:txBody>
      </p:sp>
    </p:spTree>
    <p:extLst>
      <p:ext uri="{BB962C8B-B14F-4D97-AF65-F5344CB8AC3E}">
        <p14:creationId xmlns:p14="http://schemas.microsoft.com/office/powerpoint/2010/main" val="1670751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The Demand for Money and Interest Rates</a:t>
            </a:r>
          </a:p>
          <a:p>
            <a:r>
              <a:rPr lang="en-US" dirty="0" smtClean="0"/>
              <a:t>Money, like other assets, has a price. The price of money is the </a:t>
            </a:r>
            <a:r>
              <a:rPr lang="en-US" i="1" dirty="0" smtClean="0"/>
              <a:t>interest rate</a:t>
            </a:r>
            <a:r>
              <a:rPr lang="en-US" dirty="0" smtClean="0"/>
              <a:t>. Interest rates communicate two important pieces of information to savers and borrowers</a:t>
            </a:r>
          </a:p>
          <a:p>
            <a:pPr marL="285750" indent="-285750">
              <a:buFont typeface="Arial" pitchFamily="34" charset="0"/>
              <a:buChar char="•"/>
            </a:pPr>
            <a:r>
              <a:rPr lang="en-US" sz="1600" dirty="0" smtClean="0">
                <a:solidFill>
                  <a:srgbClr val="0000CC"/>
                </a:solidFill>
              </a:rPr>
              <a:t> </a:t>
            </a:r>
            <a:r>
              <a:rPr lang="en-US" sz="1600" b="1" dirty="0" smtClean="0">
                <a:solidFill>
                  <a:srgbClr val="0000CC"/>
                </a:solidFill>
              </a:rPr>
              <a:t>To potential savers: </a:t>
            </a:r>
            <a:r>
              <a:rPr lang="en-US" sz="1600" dirty="0" smtClean="0"/>
              <a:t>The interest rate is the </a:t>
            </a:r>
            <a:r>
              <a:rPr lang="en-US" sz="1600" i="1" dirty="0" smtClean="0"/>
              <a:t>opportunity cost of holding money as an asset</a:t>
            </a:r>
            <a:r>
              <a:rPr lang="en-US" sz="1600" dirty="0" smtClean="0"/>
              <a:t>. If a households chooses to keep cash as an asset itself, what that households </a:t>
            </a:r>
            <a:r>
              <a:rPr lang="en-US" sz="1600" i="1" dirty="0" smtClean="0"/>
              <a:t>gives up</a:t>
            </a:r>
            <a:r>
              <a:rPr lang="en-US" sz="1600" dirty="0" smtClean="0"/>
              <a:t> is the interest rate the money could be earning in a bank. The interest rate is the </a:t>
            </a:r>
            <a:r>
              <a:rPr lang="en-US" sz="1600" i="1" dirty="0" smtClean="0"/>
              <a:t>price of holding onto money</a:t>
            </a:r>
          </a:p>
          <a:p>
            <a:pPr marL="742950" lvl="1" indent="-285750">
              <a:buFont typeface="Wingdings" pitchFamily="2" charset="2"/>
              <a:buChar char="Ø"/>
            </a:pPr>
            <a:r>
              <a:rPr lang="en-US" sz="1600" i="1" dirty="0" smtClean="0"/>
              <a:t>At higher interest rates, the opportunity cost of holding money increases so the quantity demanded of money as an asset decreases as more households will wish to invest their money in banks and other institutions that offer a return on the investment</a:t>
            </a:r>
          </a:p>
          <a:p>
            <a:pPr marL="742950" lvl="1" indent="-285750">
              <a:buFont typeface="Wingdings" pitchFamily="2" charset="2"/>
              <a:buChar char="Ø"/>
            </a:pPr>
            <a:r>
              <a:rPr lang="en-US" sz="1600" i="1" dirty="0" smtClean="0"/>
              <a:t>At lower interest rates, the opportunity cost of holding money decreases and the quantity of money demanded as an asset increases. </a:t>
            </a:r>
            <a:endParaRPr lang="en-US" sz="1600" dirty="0" smtClean="0"/>
          </a:p>
          <a:p>
            <a:pPr marL="285750" indent="-285750">
              <a:buFont typeface="Arial" pitchFamily="34" charset="0"/>
              <a:buChar char="•"/>
            </a:pPr>
            <a:r>
              <a:rPr lang="en-US" sz="1600" b="1" dirty="0" smtClean="0">
                <a:solidFill>
                  <a:srgbClr val="0000CC"/>
                </a:solidFill>
              </a:rPr>
              <a:t>To potential borrowers: </a:t>
            </a:r>
            <a:r>
              <a:rPr lang="en-US" sz="1600" dirty="0" smtClean="0"/>
              <a:t>The interest rate is the </a:t>
            </a:r>
            <a:r>
              <a:rPr lang="en-US" sz="1600" i="1" dirty="0" smtClean="0"/>
              <a:t>cost of borrowing money</a:t>
            </a:r>
            <a:r>
              <a:rPr lang="en-US" sz="1600" dirty="0" smtClean="0"/>
              <a:t>. When a household or firm considers borrowing money to invest in a home or in capital, the interest rate is the </a:t>
            </a:r>
            <a:r>
              <a:rPr lang="en-US" sz="1600" i="1" dirty="0" smtClean="0"/>
              <a:t>percentage above and beyond the amount borrowed that must be repaid</a:t>
            </a:r>
            <a:r>
              <a:rPr lang="en-US" sz="1600" dirty="0" smtClean="0"/>
              <a:t>. It is the ‘price of money’.  </a:t>
            </a:r>
            <a:endParaRPr lang="en-US" sz="1600" dirty="0"/>
          </a:p>
          <a:p>
            <a:pPr marL="742950" lvl="1" indent="-285750">
              <a:buFont typeface="Wingdings" pitchFamily="2" charset="2"/>
              <a:buChar char="Ø"/>
            </a:pPr>
            <a:r>
              <a:rPr lang="en-US" sz="1600" dirty="0" smtClean="0"/>
              <a:t>At higher interest rates, the quantity demanded of money for by borrowers is lower since the cost of repaying the money borrowed is greater. </a:t>
            </a:r>
          </a:p>
          <a:p>
            <a:pPr marL="742950" lvl="1" indent="-285750">
              <a:buFont typeface="Wingdings" pitchFamily="2" charset="2"/>
              <a:buChar char="Ø"/>
            </a:pPr>
            <a:r>
              <a:rPr lang="en-US" sz="1600" dirty="0" smtClean="0"/>
              <a:t>At lower interest rates, the quantity of money demanded by borrowers is greater because it is cheaper to pay back.</a:t>
            </a:r>
          </a:p>
          <a:p>
            <a:pPr algn="ctr"/>
            <a:r>
              <a:rPr lang="en-US" b="1" i="1" dirty="0" smtClean="0">
                <a:solidFill>
                  <a:srgbClr val="FF0000"/>
                </a:solidFill>
              </a:rPr>
              <a:t>The Demand for Money is inversely related to the interest rate, thus slopes downwards</a:t>
            </a:r>
            <a:endParaRPr lang="en-US" b="1" i="1" dirty="0">
              <a:solidFill>
                <a:srgbClr val="FF0000"/>
              </a:solidFill>
            </a:endParaRPr>
          </a:p>
        </p:txBody>
      </p:sp>
      <p:grpSp>
        <p:nvGrpSpPr>
          <p:cNvPr id="7" name="Group 7"/>
          <p:cNvGrpSpPr/>
          <p:nvPr/>
        </p:nvGrpSpPr>
        <p:grpSpPr>
          <a:xfrm>
            <a:off x="0" y="0"/>
            <a:ext cx="9144000" cy="697260"/>
            <a:chOff x="0" y="0"/>
            <a:chExt cx="9144000" cy="836712"/>
          </a:xfrm>
        </p:grpSpPr>
        <p:sp>
          <p:nvSpPr>
            <p:cNvPr id="8" name="Rectangle 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4" name="TextBox 13"/>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Money Demand</a:t>
            </a:r>
            <a:endParaRPr lang="en-US" sz="1200" i="1" dirty="0">
              <a:latin typeface="Lucida Sans - 18"/>
            </a:endParaRPr>
          </a:p>
        </p:txBody>
      </p:sp>
    </p:spTree>
    <p:extLst>
      <p:ext uri="{BB962C8B-B14F-4D97-AF65-F5344CB8AC3E}">
        <p14:creationId xmlns:p14="http://schemas.microsoft.com/office/powerpoint/2010/main" val="3709160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Money Market </a:t>
            </a:r>
          </a:p>
          <a:p>
            <a:r>
              <a:rPr lang="en-US" dirty="0" smtClean="0"/>
              <a:t>Since the interest rate is the ‘price of money’ and we have determined that there is also a supply of and demand for money in a nation, we can illustrate a </a:t>
            </a:r>
            <a:r>
              <a:rPr lang="en-US" i="1" dirty="0" smtClean="0"/>
              <a:t>money market</a:t>
            </a:r>
            <a:r>
              <a:rPr lang="en-US" dirty="0" smtClean="0"/>
              <a:t> by putting these variables together in a graph</a:t>
            </a:r>
            <a:endParaRPr lang="en-US" b="1" i="1" dirty="0">
              <a:solidFill>
                <a:srgbClr val="FF0000"/>
              </a:solidFill>
            </a:endParaRPr>
          </a:p>
        </p:txBody>
      </p:sp>
      <p:pic>
        <p:nvPicPr>
          <p:cNvPr id="8" name="Picture 7"/>
          <p:cNvPicPr/>
          <p:nvPr/>
        </p:nvPicPr>
        <p:blipFill>
          <a:blip r:embed="rId2"/>
          <a:stretch>
            <a:fillRect/>
          </a:stretch>
        </p:blipFill>
        <p:spPr>
          <a:xfrm>
            <a:off x="4758415" y="1866900"/>
            <a:ext cx="4385586" cy="3816096"/>
          </a:xfrm>
          <a:prstGeom prst="rect">
            <a:avLst/>
          </a:prstGeom>
          <a:solidFill>
            <a:srgbClr val="FFFFFF"/>
          </a:solidFill>
          <a:ln>
            <a:noFill/>
            <a:prstDash/>
          </a:ln>
        </p:spPr>
      </p:pic>
      <p:sp>
        <p:nvSpPr>
          <p:cNvPr id="5" name="TextBox 4"/>
          <p:cNvSpPr txBox="1"/>
          <p:nvPr/>
        </p:nvSpPr>
        <p:spPr>
          <a:xfrm>
            <a:off x="0" y="1866900"/>
            <a:ext cx="5029200" cy="3539430"/>
          </a:xfrm>
          <a:prstGeom prst="rect">
            <a:avLst/>
          </a:prstGeom>
          <a:noFill/>
        </p:spPr>
        <p:txBody>
          <a:bodyPr wrap="square" rtlCol="0">
            <a:spAutoFit/>
          </a:bodyPr>
          <a:lstStyle/>
          <a:p>
            <a:r>
              <a:rPr lang="en-US" sz="1600" b="1" dirty="0" smtClean="0">
                <a:solidFill>
                  <a:srgbClr val="0000CC"/>
                </a:solidFill>
              </a:rPr>
              <a:t>Money Supply: </a:t>
            </a:r>
            <a:endParaRPr lang="en-US" sz="1600" dirty="0" smtClean="0">
              <a:solidFill>
                <a:srgbClr val="0000CC"/>
              </a:solidFill>
            </a:endParaRPr>
          </a:p>
          <a:p>
            <a:pPr marL="285750" indent="-285750">
              <a:buFont typeface="Arial" pitchFamily="34" charset="0"/>
              <a:buChar char="•"/>
            </a:pPr>
            <a:r>
              <a:rPr lang="en-US" sz="1600" dirty="0" smtClean="0"/>
              <a:t>The supply of money (</a:t>
            </a:r>
            <a:r>
              <a:rPr lang="en-US" sz="1600" dirty="0" err="1" smtClean="0"/>
              <a:t>Sm</a:t>
            </a:r>
            <a:r>
              <a:rPr lang="en-US" sz="1600" dirty="0" smtClean="0"/>
              <a:t>) is vertical and determined by the monetary policies of the Central Bank. </a:t>
            </a:r>
          </a:p>
          <a:p>
            <a:pPr marL="285750" indent="-285750">
              <a:buFont typeface="Arial" pitchFamily="34" charset="0"/>
              <a:buChar char="•"/>
            </a:pPr>
            <a:r>
              <a:rPr lang="en-US" sz="1600" dirty="0" err="1" smtClean="0"/>
              <a:t>Sm</a:t>
            </a:r>
            <a:r>
              <a:rPr lang="en-US" sz="1600" dirty="0" smtClean="0"/>
              <a:t> is perfectly inelastic, because central bankers to not </a:t>
            </a:r>
            <a:r>
              <a:rPr lang="en-US" sz="1600" i="1" dirty="0" smtClean="0"/>
              <a:t>respond to changes in the interest rate</a:t>
            </a:r>
            <a:r>
              <a:rPr lang="en-US" sz="1600" dirty="0" smtClean="0"/>
              <a:t>, rather they </a:t>
            </a:r>
            <a:r>
              <a:rPr lang="en-US" sz="1600" i="1" dirty="0" smtClean="0"/>
              <a:t>set the interest rate</a:t>
            </a:r>
            <a:r>
              <a:rPr lang="en-US" sz="1600" dirty="0" smtClean="0"/>
              <a:t> by controlling the money supply</a:t>
            </a:r>
          </a:p>
          <a:p>
            <a:r>
              <a:rPr lang="en-US" sz="1600" b="1" dirty="0" smtClean="0">
                <a:solidFill>
                  <a:srgbClr val="0000CC"/>
                </a:solidFill>
              </a:rPr>
              <a:t>Money Demand: </a:t>
            </a:r>
          </a:p>
          <a:p>
            <a:pPr marL="285750" indent="-285750">
              <a:buFont typeface="Arial" pitchFamily="34" charset="0"/>
              <a:buChar char="•"/>
            </a:pPr>
            <a:r>
              <a:rPr lang="en-US" sz="1600" dirty="0" smtClean="0"/>
              <a:t>Money demand (</a:t>
            </a:r>
            <a:r>
              <a:rPr lang="en-US" sz="1600" dirty="0" err="1" smtClean="0"/>
              <a:t>Dm</a:t>
            </a:r>
            <a:r>
              <a:rPr lang="en-US" sz="1600" dirty="0" smtClean="0"/>
              <a:t>) slopes downwards because at lower interest rates, households and firms demand more money as an asset and for transactions. </a:t>
            </a:r>
          </a:p>
          <a:p>
            <a:pPr marL="285750" indent="-285750">
              <a:buFont typeface="Arial" pitchFamily="34" charset="0"/>
              <a:buChar char="•"/>
            </a:pPr>
            <a:r>
              <a:rPr lang="en-US" sz="1600" dirty="0" err="1" smtClean="0"/>
              <a:t>Dm</a:t>
            </a:r>
            <a:r>
              <a:rPr lang="en-US" sz="1600" dirty="0" smtClean="0"/>
              <a:t> will SHIFT if there is a change in the total output of the nation. At higher levels of output, more money is demanded (</a:t>
            </a:r>
            <a:r>
              <a:rPr lang="en-US" sz="1600" dirty="0" err="1" smtClean="0"/>
              <a:t>Dm</a:t>
            </a:r>
            <a:r>
              <a:rPr lang="en-US" sz="1600" dirty="0" smtClean="0"/>
              <a:t> shifts right), and at lower levels of output, less money is demanded (</a:t>
            </a:r>
            <a:r>
              <a:rPr lang="en-US" sz="1600" dirty="0" err="1" smtClean="0"/>
              <a:t>Dm</a:t>
            </a:r>
            <a:r>
              <a:rPr lang="en-US" sz="1600" dirty="0" smtClean="0"/>
              <a:t> shifts left)</a:t>
            </a:r>
            <a:endParaRPr lang="en-US" sz="1600" dirty="0"/>
          </a:p>
        </p:txBody>
      </p:sp>
      <p:grpSp>
        <p:nvGrpSpPr>
          <p:cNvPr id="12" name="Group 7"/>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TextBox 15"/>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The Money Market</a:t>
            </a:r>
            <a:endParaRPr lang="en-US" sz="1200" i="1" dirty="0">
              <a:latin typeface="Lucida Sans - 18"/>
            </a:endParaRPr>
          </a:p>
        </p:txBody>
      </p:sp>
    </p:spTree>
    <p:extLst>
      <p:ext uri="{BB962C8B-B14F-4D97-AF65-F5344CB8AC3E}">
        <p14:creationId xmlns:p14="http://schemas.microsoft.com/office/powerpoint/2010/main" val="1985902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2"/>
          <a:stretch>
            <a:fillRect/>
          </a:stretch>
        </p:blipFill>
        <p:spPr>
          <a:xfrm>
            <a:off x="4631160" y="1940627"/>
            <a:ext cx="4360440" cy="3637213"/>
          </a:xfrm>
          <a:prstGeom prst="rect">
            <a:avLst/>
          </a:prstGeom>
          <a:solidFill>
            <a:srgbClr val="FFFFFF"/>
          </a:solidFill>
          <a:ln>
            <a:noFill/>
            <a:prstDash/>
          </a:ln>
        </p:spPr>
      </p:pic>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Money Market – Changes in the Demand for Money </a:t>
            </a:r>
          </a:p>
          <a:p>
            <a:r>
              <a:rPr lang="en-US" dirty="0" smtClean="0"/>
              <a:t>The demand for money is </a:t>
            </a:r>
            <a:r>
              <a:rPr lang="en-US" i="1" dirty="0" smtClean="0"/>
              <a:t>inversely related to the interest rate</a:t>
            </a:r>
            <a:r>
              <a:rPr lang="en-US" dirty="0" smtClean="0"/>
              <a:t>. A change in the interest rate will therefore cause a </a:t>
            </a:r>
            <a:r>
              <a:rPr lang="en-US" i="1" dirty="0" smtClean="0"/>
              <a:t>movement along </a:t>
            </a:r>
            <a:r>
              <a:rPr lang="en-US" dirty="0" smtClean="0"/>
              <a:t>the money demand curve. But if national output and income change (GDP), the entire money demand curve will shift</a:t>
            </a:r>
            <a:endParaRPr lang="en-US" b="1" i="1" dirty="0">
              <a:solidFill>
                <a:srgbClr val="FF0000"/>
              </a:solidFill>
            </a:endParaRPr>
          </a:p>
        </p:txBody>
      </p:sp>
      <p:sp>
        <p:nvSpPr>
          <p:cNvPr id="5" name="TextBox 4"/>
          <p:cNvSpPr txBox="1"/>
          <p:nvPr/>
        </p:nvSpPr>
        <p:spPr>
          <a:xfrm>
            <a:off x="0" y="1985070"/>
            <a:ext cx="5029200" cy="3785652"/>
          </a:xfrm>
          <a:prstGeom prst="rect">
            <a:avLst/>
          </a:prstGeom>
          <a:noFill/>
        </p:spPr>
        <p:txBody>
          <a:bodyPr wrap="square" rtlCol="0">
            <a:spAutoFit/>
          </a:bodyPr>
          <a:lstStyle/>
          <a:p>
            <a:r>
              <a:rPr lang="en-US" sz="1600" b="1" dirty="0" smtClean="0">
                <a:solidFill>
                  <a:srgbClr val="0000CC"/>
                </a:solidFill>
              </a:rPr>
              <a:t>Increase in the Demand for Money:</a:t>
            </a:r>
            <a:endParaRPr lang="en-US" sz="1600" dirty="0" smtClean="0">
              <a:solidFill>
                <a:srgbClr val="0000CC"/>
              </a:solidFill>
            </a:endParaRPr>
          </a:p>
          <a:p>
            <a:pPr marL="285750" indent="-285750">
              <a:buFont typeface="Arial" pitchFamily="34" charset="0"/>
              <a:buChar char="•"/>
            </a:pPr>
            <a:r>
              <a:rPr lang="en-US" sz="1600" dirty="0" smtClean="0"/>
              <a:t>If the nation’s GDP rises, more money is demanded since households are earning higher incomes and wish to consume more stuff.</a:t>
            </a:r>
          </a:p>
          <a:p>
            <a:pPr marL="285750" indent="-285750">
              <a:buFont typeface="Arial" pitchFamily="34" charset="0"/>
              <a:buChar char="•"/>
            </a:pPr>
            <a:r>
              <a:rPr lang="en-US" sz="1600" dirty="0" smtClean="0"/>
              <a:t>An increase in demand for money (to Dm2), </a:t>
            </a:r>
            <a:r>
              <a:rPr lang="en-US" sz="1600" i="1" dirty="0" smtClean="0"/>
              <a:t>ceteris paribus</a:t>
            </a:r>
            <a:r>
              <a:rPr lang="en-US" sz="1600" dirty="0" smtClean="0"/>
              <a:t> makes it more scarce. Banks find they must raise interest rates as money demand rises.</a:t>
            </a:r>
          </a:p>
          <a:p>
            <a:r>
              <a:rPr lang="en-US" sz="1600" b="1" dirty="0" smtClean="0">
                <a:solidFill>
                  <a:srgbClr val="0000CC"/>
                </a:solidFill>
              </a:rPr>
              <a:t>Decrease in the Demand for Money:</a:t>
            </a:r>
          </a:p>
          <a:p>
            <a:pPr marL="285750" indent="-285750">
              <a:buFont typeface="Arial" pitchFamily="34" charset="0"/>
              <a:buChar char="•"/>
            </a:pPr>
            <a:r>
              <a:rPr lang="en-US" sz="1600" dirty="0" smtClean="0"/>
              <a:t>If a nation goes into a recession, less money will be demanded since there is more unemployment, fewer workers to pay, and less demand for goods and services</a:t>
            </a:r>
          </a:p>
          <a:p>
            <a:pPr marL="285750" indent="-285750">
              <a:buFont typeface="Arial" pitchFamily="34" charset="0"/>
              <a:buChar char="•"/>
            </a:pPr>
            <a:r>
              <a:rPr lang="en-US" sz="1600" dirty="0" err="1" smtClean="0"/>
              <a:t>Dm</a:t>
            </a:r>
            <a:r>
              <a:rPr lang="en-US" sz="1600" dirty="0" smtClean="0"/>
              <a:t> will shift left (to D1) and money becomes less scarce. Banks will lower interest rates to try and keep borrowers coming through the doors</a:t>
            </a:r>
            <a:endParaRPr lang="en-US" sz="1600" dirty="0"/>
          </a:p>
        </p:txBody>
      </p:sp>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The Money Market</a:t>
            </a:r>
            <a:endParaRPr lang="en-US" sz="1200" i="1" dirty="0">
              <a:latin typeface="Lucida Sans - 18"/>
            </a:endParaRPr>
          </a:p>
        </p:txBody>
      </p:sp>
    </p:spTree>
    <p:extLst>
      <p:ext uri="{BB962C8B-B14F-4D97-AF65-F5344CB8AC3E}">
        <p14:creationId xmlns:p14="http://schemas.microsoft.com/office/powerpoint/2010/main" val="61245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2"/>
          <a:stretch>
            <a:fillRect/>
          </a:stretch>
        </p:blipFill>
        <p:spPr>
          <a:xfrm>
            <a:off x="35496" y="2038056"/>
            <a:ext cx="4203194" cy="3573311"/>
          </a:xfrm>
          <a:prstGeom prst="rect">
            <a:avLst/>
          </a:prstGeom>
          <a:solidFill>
            <a:srgbClr val="FFFFFF"/>
          </a:solidFill>
          <a:ln>
            <a:noFill/>
            <a:prstDash/>
          </a:ln>
        </p:spPr>
      </p:pic>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Money Market – Changes in the Money Supply </a:t>
            </a:r>
          </a:p>
          <a:p>
            <a:r>
              <a:rPr lang="en-US" dirty="0" smtClean="0"/>
              <a:t>If the supply of money changes, the equilibrium interest rate will change in the economy. Money supply changes result from </a:t>
            </a:r>
            <a:r>
              <a:rPr lang="en-US" i="1" dirty="0" smtClean="0"/>
              <a:t>monetary policy </a:t>
            </a:r>
            <a:r>
              <a:rPr lang="en-US" dirty="0" smtClean="0"/>
              <a:t>actions taken by the central bank.</a:t>
            </a:r>
            <a:endParaRPr lang="en-US" b="1" i="1" dirty="0">
              <a:solidFill>
                <a:srgbClr val="FF0000"/>
              </a:solidFill>
            </a:endParaRPr>
          </a:p>
        </p:txBody>
      </p:sp>
      <p:sp>
        <p:nvSpPr>
          <p:cNvPr id="5" name="TextBox 4"/>
          <p:cNvSpPr txBox="1"/>
          <p:nvPr/>
        </p:nvSpPr>
        <p:spPr>
          <a:xfrm>
            <a:off x="3968496" y="1638300"/>
            <a:ext cx="5175504" cy="4031873"/>
          </a:xfrm>
          <a:prstGeom prst="rect">
            <a:avLst/>
          </a:prstGeom>
          <a:noFill/>
        </p:spPr>
        <p:txBody>
          <a:bodyPr wrap="square" rtlCol="0">
            <a:spAutoFit/>
          </a:bodyPr>
          <a:lstStyle/>
          <a:p>
            <a:r>
              <a:rPr lang="en-US" sz="1600" b="1" dirty="0" smtClean="0">
                <a:solidFill>
                  <a:srgbClr val="0000CC"/>
                </a:solidFill>
              </a:rPr>
              <a:t>Increase in the Money Supply: </a:t>
            </a:r>
            <a:endParaRPr lang="en-US" sz="1600" dirty="0" smtClean="0">
              <a:solidFill>
                <a:srgbClr val="0000CC"/>
              </a:solidFill>
            </a:endParaRPr>
          </a:p>
          <a:p>
            <a:pPr marL="285750" indent="-285750">
              <a:buFont typeface="Arial" pitchFamily="34" charset="0"/>
              <a:buChar char="•"/>
            </a:pPr>
            <a:r>
              <a:rPr lang="en-US" sz="1600" dirty="0" smtClean="0"/>
              <a:t>An action by the central bank which causes the money supply to increase (from </a:t>
            </a:r>
            <a:r>
              <a:rPr lang="en-US" sz="1600" dirty="0" err="1" smtClean="0"/>
              <a:t>Sm</a:t>
            </a:r>
            <a:r>
              <a:rPr lang="en-US" sz="1600" dirty="0" smtClean="0"/>
              <a:t> to Sm2) will cause interest rates to fall</a:t>
            </a:r>
          </a:p>
          <a:p>
            <a:pPr marL="285750" indent="-285750">
              <a:buFont typeface="Arial" pitchFamily="34" charset="0"/>
              <a:buChar char="•"/>
            </a:pPr>
            <a:r>
              <a:rPr lang="en-US" sz="1600" dirty="0" smtClean="0"/>
              <a:t>Banks have more money in their reserves, which they wish to loan out, so they will lower the rates they charge to attract more borrowers. </a:t>
            </a:r>
            <a:r>
              <a:rPr lang="en-US" sz="1600" i="1" dirty="0" smtClean="0"/>
              <a:t>Money becomes less scarce.</a:t>
            </a:r>
          </a:p>
          <a:p>
            <a:pPr marL="285750" indent="-285750">
              <a:buFont typeface="Arial" pitchFamily="34" charset="0"/>
              <a:buChar char="•"/>
            </a:pPr>
            <a:r>
              <a:rPr lang="en-US" sz="1600" i="1" dirty="0" smtClean="0">
                <a:solidFill>
                  <a:srgbClr val="FF0000"/>
                </a:solidFill>
              </a:rPr>
              <a:t>Known as an expansionary monetary policy</a:t>
            </a:r>
            <a:endParaRPr lang="en-US" sz="1600" dirty="0" smtClean="0">
              <a:solidFill>
                <a:srgbClr val="FF0000"/>
              </a:solidFill>
            </a:endParaRPr>
          </a:p>
          <a:p>
            <a:r>
              <a:rPr lang="en-US" sz="1600" b="1" dirty="0" smtClean="0">
                <a:solidFill>
                  <a:srgbClr val="0000CC"/>
                </a:solidFill>
              </a:rPr>
              <a:t>Decrease in the Money Supply:</a:t>
            </a:r>
          </a:p>
          <a:p>
            <a:pPr marL="285750" indent="-285750">
              <a:buFont typeface="Arial" pitchFamily="34" charset="0"/>
              <a:buChar char="•"/>
            </a:pPr>
            <a:r>
              <a:rPr lang="en-US" sz="1600" dirty="0" smtClean="0"/>
              <a:t>An action by the central bank which causes the money supply to decrease (from </a:t>
            </a:r>
            <a:r>
              <a:rPr lang="en-US" sz="1600" dirty="0" err="1" smtClean="0"/>
              <a:t>Sm</a:t>
            </a:r>
            <a:r>
              <a:rPr lang="en-US" sz="1600" dirty="0" smtClean="0"/>
              <a:t> to Sm1) will cause interest rates to rise. </a:t>
            </a:r>
          </a:p>
          <a:p>
            <a:pPr marL="285750" indent="-285750">
              <a:buFont typeface="Arial" pitchFamily="34" charset="0"/>
              <a:buChar char="•"/>
            </a:pPr>
            <a:r>
              <a:rPr lang="en-US" sz="1600" dirty="0" smtClean="0"/>
              <a:t>Banks have less money in their reserves, therefore have less to loan out. Money becomes </a:t>
            </a:r>
            <a:r>
              <a:rPr lang="en-US" sz="1600" i="1" dirty="0" smtClean="0"/>
              <a:t>more scarce</a:t>
            </a:r>
            <a:r>
              <a:rPr lang="en-US" sz="1600" dirty="0" smtClean="0"/>
              <a:t> and thus the cost of borrowing it rises. </a:t>
            </a:r>
          </a:p>
          <a:p>
            <a:pPr marL="285750" indent="-285750">
              <a:buFont typeface="Arial" pitchFamily="34" charset="0"/>
              <a:buChar char="•"/>
            </a:pPr>
            <a:r>
              <a:rPr lang="en-US" sz="1600" i="1" dirty="0" smtClean="0">
                <a:solidFill>
                  <a:srgbClr val="FF0000"/>
                </a:solidFill>
              </a:rPr>
              <a:t>Known as a contractionary monetary policy</a:t>
            </a:r>
            <a:endParaRPr lang="en-US" sz="1600" i="1" dirty="0">
              <a:solidFill>
                <a:srgbClr val="FF0000"/>
              </a:solidFill>
            </a:endParaRPr>
          </a:p>
        </p:txBody>
      </p:sp>
      <p:grpSp>
        <p:nvGrpSpPr>
          <p:cNvPr id="13" name="Group 7"/>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68178"/>
              <a:ext cx="5908104"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2.5, </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2.6</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Monetary</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Supply-side Policies</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747048" y="187523"/>
            <a:ext cx="2025352" cy="307777"/>
          </a:xfrm>
          <a:prstGeom prst="rect">
            <a:avLst/>
          </a:prstGeom>
          <a:noFill/>
        </p:spPr>
        <p:txBody>
          <a:bodyPr vert="horz" wrap="square" rtlCol="0">
            <a:spAutoFit/>
          </a:bodyPr>
          <a:lstStyle/>
          <a:p>
            <a:pPr algn="ctr"/>
            <a:r>
              <a:rPr lang="en-US" sz="1400" i="1" dirty="0" smtClean="0">
                <a:latin typeface="Lucida Sans - 20"/>
              </a:rPr>
              <a:t>The Money Market</a:t>
            </a:r>
            <a:endParaRPr lang="en-US" sz="1200" i="1" dirty="0">
              <a:latin typeface="Lucida Sans - 18"/>
            </a:endParaRPr>
          </a:p>
        </p:txBody>
      </p:sp>
    </p:spTree>
    <p:extLst>
      <p:ext uri="{BB962C8B-B14F-4D97-AF65-F5344CB8AC3E}">
        <p14:creationId xmlns:p14="http://schemas.microsoft.com/office/powerpoint/2010/main" val="4512432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1276</TotalTime>
  <Words>7090</Words>
  <Application>Microsoft Office PowerPoint</Application>
  <PresentationFormat>On-screen Show (16:10)</PresentationFormat>
  <Paragraphs>464</Paragraphs>
  <Slides>36</Slides>
  <Notes>0</Notes>
  <HiddenSlides>0</HiddenSlides>
  <MMClips>3</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84</cp:revision>
  <dcterms:created xsi:type="dcterms:W3CDTF">2012-04-30T21:42:40Z</dcterms:created>
  <dcterms:modified xsi:type="dcterms:W3CDTF">2012-08-03T11:34:34Z</dcterms:modified>
</cp:coreProperties>
</file>